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5"/>
  </p:notesMasterIdLst>
  <p:sldIdLst>
    <p:sldId id="260" r:id="rId2"/>
    <p:sldId id="323" r:id="rId3"/>
    <p:sldId id="287" r:id="rId4"/>
    <p:sldId id="322" r:id="rId5"/>
    <p:sldId id="324" r:id="rId6"/>
    <p:sldId id="325" r:id="rId7"/>
    <p:sldId id="321" r:id="rId8"/>
    <p:sldId id="278" r:id="rId9"/>
    <p:sldId id="285" r:id="rId10"/>
    <p:sldId id="263" r:id="rId11"/>
    <p:sldId id="289" r:id="rId12"/>
    <p:sldId id="301" r:id="rId13"/>
    <p:sldId id="302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06600"/>
    <a:srgbClr val="000066"/>
    <a:srgbClr val="292929"/>
    <a:srgbClr val="3333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1E546A2-25B8-4E3C-B86C-C99A78DCF79E}" type="slidenum">
              <a:rPr lang="en-US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0721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Chemical Kinetics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Chemical Kinetics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Factors Affecting Rate</a:t>
            </a:r>
          </a:p>
          <a:p>
            <a:r>
              <a:rPr lang="en-US" smtClean="0"/>
              <a:t> Temperature</a:t>
            </a:r>
          </a:p>
          <a:p>
            <a:r>
              <a:rPr lang="en-US" smtClean="0"/>
              <a:t>	Increasing temperature always 	increases the rate of a reaction.</a:t>
            </a:r>
          </a:p>
          <a:p>
            <a:r>
              <a:rPr lang="en-US" smtClean="0"/>
              <a:t> Surface Area</a:t>
            </a:r>
          </a:p>
          <a:p>
            <a:r>
              <a:rPr lang="en-US" smtClean="0"/>
              <a:t>	Increasing surface area increases the 	rate of a reaction</a:t>
            </a:r>
          </a:p>
          <a:p>
            <a:r>
              <a:rPr lang="en-US" smtClean="0"/>
              <a:t> Concentration</a:t>
            </a:r>
          </a:p>
          <a:p>
            <a:r>
              <a:rPr lang="en-US" smtClean="0"/>
              <a:t>	Increasing concentration USUALLY 	increases the rate of a reaction</a:t>
            </a:r>
          </a:p>
          <a:p>
            <a:r>
              <a:rPr lang="en-US" smtClean="0"/>
              <a:t> Presence of Catalysts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Factors Affecting Rate</a:t>
            </a:r>
          </a:p>
          <a:p>
            <a:r>
              <a:rPr lang="en-US" smtClean="0"/>
              <a:t> Temperature</a:t>
            </a:r>
          </a:p>
          <a:p>
            <a:r>
              <a:rPr lang="en-US" smtClean="0"/>
              <a:t>	Increasing temperature always 	increases the rate of a reaction.</a:t>
            </a:r>
          </a:p>
          <a:p>
            <a:r>
              <a:rPr lang="en-US" smtClean="0"/>
              <a:t> Surface Area</a:t>
            </a:r>
          </a:p>
          <a:p>
            <a:r>
              <a:rPr lang="en-US" smtClean="0"/>
              <a:t>	Increasing surface area increases the 	rate of a reaction</a:t>
            </a:r>
          </a:p>
          <a:p>
            <a:r>
              <a:rPr lang="en-US" smtClean="0"/>
              <a:t> Concentration</a:t>
            </a:r>
          </a:p>
          <a:p>
            <a:r>
              <a:rPr lang="en-US" smtClean="0"/>
              <a:t>	Increasing concentration USUALLY 	increases the rate of a reaction</a:t>
            </a:r>
          </a:p>
          <a:p>
            <a:r>
              <a:rPr lang="en-US" smtClean="0"/>
              <a:t> Presence of Catalysts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Catalysis</a:t>
            </a:r>
          </a:p>
          <a:p>
            <a:r>
              <a:rPr lang="en-US" smtClean="0"/>
              <a:t>Catalyst: A substance that speeds up a reaction by lowering activation energy</a:t>
            </a:r>
          </a:p>
          <a:p>
            <a:r>
              <a:rPr lang="en-US" smtClean="0"/>
              <a:t>Enzyme:  A large molecule (usually a protein) that catalyzes biological reactions.</a:t>
            </a:r>
          </a:p>
          <a:p>
            <a:r>
              <a:rPr lang="en-US" smtClean="0"/>
              <a:t>Homogeneous catalyst:  Present in the same phase as the reacting molecules.</a:t>
            </a:r>
          </a:p>
          <a:p>
            <a:r>
              <a:rPr lang="en-US" smtClean="0"/>
              <a:t>Heterogeneous catalyst:  Present in a different phase than the reacting molecules.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Catalysis</a:t>
            </a:r>
          </a:p>
          <a:p>
            <a:r>
              <a:rPr lang="en-US" smtClean="0"/>
              <a:t>Catalyst: A substance that speeds up a reaction by lowering activation energy</a:t>
            </a:r>
          </a:p>
          <a:p>
            <a:r>
              <a:rPr lang="en-US" smtClean="0"/>
              <a:t>Enzyme:  A large molecule (usually a protein) that catalyzes biological reactions.</a:t>
            </a:r>
          </a:p>
          <a:p>
            <a:r>
              <a:rPr lang="en-US" smtClean="0"/>
              <a:t>Homogeneous catalyst:  Present in the same phase as the reacting molecules.</a:t>
            </a:r>
          </a:p>
          <a:p>
            <a:r>
              <a:rPr lang="en-US" smtClean="0"/>
              <a:t>Heterogeneous catalyst:  Present in a different phase than the reacting molecules.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Endothermic Reaction w/Catalyst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Endothermic Reaction w/Catalyst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Exothermic Reaction w/Catalyst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Exothermic Reaction w/Catalyst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CA Standards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Collision Model</a:t>
            </a:r>
          </a:p>
          <a:p>
            <a:r>
              <a:rPr lang="en-US" smtClean="0"/>
              <a:t>Collisions must have enough energy to produce the reaction (must equal or exceed the activation energy).</a:t>
            </a:r>
          </a:p>
          <a:p>
            <a:r>
              <a:rPr lang="en-US" smtClean="0"/>
              <a:t>Reactants must have proper orientation to allow the formation of new bonds.</a:t>
            </a:r>
          </a:p>
          <a:p>
            <a:endParaRPr lang="en-US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Collision Model</a:t>
            </a:r>
          </a:p>
          <a:p>
            <a:r>
              <a:rPr lang="en-US" smtClean="0"/>
              <a:t>Collisions must have enough energy to produce the reaction (must equal or exceed the activation energy).</a:t>
            </a:r>
          </a:p>
          <a:p>
            <a:r>
              <a:rPr lang="en-US" smtClean="0"/>
              <a:t>Reactants must have proper orientation to allow the formation of new bonds.</a:t>
            </a:r>
          </a:p>
          <a:p>
            <a:endParaRPr lang="en-US" smtClean="0"/>
          </a:p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Activation Energy</a:t>
            </a:r>
          </a:p>
          <a:p>
            <a:r>
              <a:rPr lang="en-US" smtClean="0"/>
              <a:t>The minimum energy required to transform reactants into the activated complex</a:t>
            </a:r>
          </a:p>
          <a:p>
            <a:endParaRPr lang="en-US" smtClean="0"/>
          </a:p>
          <a:p>
            <a:r>
              <a:rPr lang="en-US" smtClean="0"/>
              <a:t>(The minimum energy required to produce an effective collision)</a:t>
            </a:r>
          </a:p>
          <a:p>
            <a:r>
              <a:rPr lang="en-US" smtClean="0"/>
              <a:t>Flame, spark, high temperature, radiation are all sources of activation energy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Activation Energy</a:t>
            </a:r>
          </a:p>
          <a:p>
            <a:r>
              <a:rPr lang="en-US" smtClean="0"/>
              <a:t>The minimum energy required to transform reactants into the activated complex</a:t>
            </a:r>
          </a:p>
          <a:p>
            <a:endParaRPr lang="en-US" smtClean="0"/>
          </a:p>
          <a:p>
            <a:r>
              <a:rPr lang="en-US" smtClean="0"/>
              <a:t>(The minimum energy required to produce an effective collision)</a:t>
            </a:r>
          </a:p>
          <a:p>
            <a:r>
              <a:rPr lang="en-US" smtClean="0"/>
              <a:t>Flame, spark, high temperature, radiation are all sources of activation energy 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Exothermic Processes</a:t>
            </a:r>
          </a:p>
          <a:p>
            <a:r>
              <a:rPr lang="en-US" smtClean="0"/>
              <a:t>Processes in which energy is released as it proceeds, and surroundings become warmer</a:t>
            </a:r>
          </a:p>
          <a:p>
            <a:r>
              <a:rPr lang="en-US" smtClean="0"/>
              <a:t>Reactants  Products + energy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Exothermic Processes</a:t>
            </a:r>
          </a:p>
          <a:p>
            <a:r>
              <a:rPr lang="en-US" smtClean="0"/>
              <a:t>Processes in which energy is released as it proceeds, and surroundings become warmer</a:t>
            </a:r>
          </a:p>
          <a:p>
            <a:r>
              <a:rPr lang="en-US" smtClean="0"/>
              <a:t>Reactants  Products + energy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Endothermic Processes</a:t>
            </a:r>
          </a:p>
          <a:p>
            <a:r>
              <a:rPr lang="en-US" smtClean="0"/>
              <a:t>Processes in which energy is absorbed as it proceeds, and surroundings become colder</a:t>
            </a:r>
          </a:p>
          <a:p>
            <a:r>
              <a:rPr lang="en-US" smtClean="0"/>
              <a:t>Reactants + energy  Products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Endothermic Processes</a:t>
            </a:r>
          </a:p>
          <a:p>
            <a:r>
              <a:rPr lang="en-US" smtClean="0"/>
              <a:t>Processes in which energy is absorbed as it proceeds, and surroundings become colder</a:t>
            </a:r>
          </a:p>
          <a:p>
            <a:r>
              <a:rPr lang="en-US" smtClean="0"/>
              <a:t>Reactants + energy  Products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2NO2(g)  2NO(g) + O2(g)</a:t>
            </a:r>
          </a:p>
          <a:p>
            <a:r>
              <a:rPr lang="en-US" smtClean="0"/>
              <a:t>Reaction Rates:</a:t>
            </a:r>
          </a:p>
          <a:p>
            <a:r>
              <a:rPr lang="en-US" smtClean="0"/>
              <a:t>2. Can measure  </a:t>
            </a:r>
          </a:p>
          <a:p>
            <a:r>
              <a:rPr lang="en-US" smtClean="0"/>
              <a:t>   appearance of </a:t>
            </a:r>
          </a:p>
          <a:p>
            <a:r>
              <a:rPr lang="en-US" smtClean="0"/>
              <a:t>   products</a:t>
            </a:r>
          </a:p>
          <a:p>
            <a:r>
              <a:rPr lang="en-US" smtClean="0"/>
              <a:t>1. Can measure  </a:t>
            </a:r>
          </a:p>
          <a:p>
            <a:r>
              <a:rPr lang="en-US" smtClean="0"/>
              <a:t>   disappearance of </a:t>
            </a:r>
          </a:p>
          <a:p>
            <a:r>
              <a:rPr lang="en-US" smtClean="0"/>
              <a:t>   reactants</a:t>
            </a:r>
          </a:p>
          <a:p>
            <a:r>
              <a:rPr lang="en-US" smtClean="0"/>
              <a:t>3. Are proportional</a:t>
            </a:r>
          </a:p>
          <a:p>
            <a:r>
              <a:rPr lang="en-US" smtClean="0"/>
              <a:t>    stoichiometrically 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2NO2(g)  2NO(g) + O2(g)</a:t>
            </a:r>
          </a:p>
          <a:p>
            <a:r>
              <a:rPr lang="en-US" smtClean="0"/>
              <a:t>Reaction Rates:</a:t>
            </a:r>
          </a:p>
          <a:p>
            <a:r>
              <a:rPr lang="en-US" smtClean="0"/>
              <a:t>2. Can measure  </a:t>
            </a:r>
          </a:p>
          <a:p>
            <a:r>
              <a:rPr lang="en-US" smtClean="0"/>
              <a:t>   appearance of </a:t>
            </a:r>
          </a:p>
          <a:p>
            <a:r>
              <a:rPr lang="en-US" smtClean="0"/>
              <a:t>   products</a:t>
            </a:r>
          </a:p>
          <a:p>
            <a:r>
              <a:rPr lang="en-US" smtClean="0"/>
              <a:t>1. Can measure  </a:t>
            </a:r>
          </a:p>
          <a:p>
            <a:r>
              <a:rPr lang="en-US" smtClean="0"/>
              <a:t>   disappearance of </a:t>
            </a:r>
          </a:p>
          <a:p>
            <a:r>
              <a:rPr lang="en-US" smtClean="0"/>
              <a:t>   reactants</a:t>
            </a:r>
          </a:p>
          <a:p>
            <a:r>
              <a:rPr lang="en-US" smtClean="0"/>
              <a:t>3. Are proportional</a:t>
            </a:r>
          </a:p>
          <a:p>
            <a:r>
              <a:rPr lang="en-US" smtClean="0"/>
              <a:t>    stoichiometrically 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The Reaction Mechanism</a:t>
            </a:r>
          </a:p>
          <a:p>
            <a:r>
              <a:rPr lang="en-US" smtClean="0"/>
              <a:t> The reaction mechanism is the series of steps by which a chemical reaction occurs.</a:t>
            </a:r>
          </a:p>
          <a:p>
            <a:r>
              <a:rPr lang="en-US" smtClean="0"/>
              <a:t> A chemical equation does not tell us how reactants become products; it is a summary of the overall process.</a:t>
            </a:r>
          </a:p>
          <a:p>
            <a:r>
              <a:rPr lang="en-US" smtClean="0"/>
              <a:t>The  sign has represents the reaction mechanism, but gives no indication of the steps in the mechanism </a:t>
            </a:r>
          </a:p>
          <a:p>
            <a:r>
              <a:rPr lang="en-US" smtClean="0"/>
              <a:t>Reactants  Products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Reaction Mechanism</a:t>
            </a:r>
          </a:p>
          <a:p>
            <a:r>
              <a:rPr lang="en-US" smtClean="0"/>
              <a:t> The reaction mechanism is the series of steps by which a chemical reaction occurs.</a:t>
            </a:r>
          </a:p>
          <a:p>
            <a:r>
              <a:rPr lang="en-US" smtClean="0"/>
              <a:t> A chemical equation does not tell us how reactants become products; it is a summary of the overall process.</a:t>
            </a:r>
          </a:p>
          <a:p>
            <a:r>
              <a:rPr lang="en-US" smtClean="0"/>
              <a:t>The  sign has represents the reaction mechanism, but gives no indication of the steps in the mechanism </a:t>
            </a:r>
          </a:p>
          <a:p>
            <a:r>
              <a:rPr lang="en-US" smtClean="0"/>
              <a:t>Reactants  Products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The Rate-Determining Step</a:t>
            </a:r>
          </a:p>
          <a:p>
            <a:r>
              <a:rPr lang="en-US" smtClean="0"/>
              <a:t>In a multi-step reaction, the slowest step is the rate-determining step.  It therefore determines the rate of reaction.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The Rate-Determining Step</a:t>
            </a:r>
          </a:p>
          <a:p>
            <a:r>
              <a:rPr lang="en-US" smtClean="0"/>
              <a:t>In a multi-step reaction, the slowest step is the rate-determining step.  It therefore determines the rate of reaction.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609600"/>
          </a:xfrm>
          <a:noFill/>
          <a:ln/>
        </p:spPr>
        <p:txBody>
          <a:bodyPr lIns="90488" tIns="44450" rIns="90488" bIns="44450"/>
          <a:lstStyle/>
          <a:p>
            <a:r>
              <a:rPr lang="en-US" sz="4800" u="sng" dirty="0">
                <a:solidFill>
                  <a:srgbClr val="0000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Chemical Kinetics</a:t>
            </a:r>
          </a:p>
        </p:txBody>
      </p:sp>
      <p:pic>
        <p:nvPicPr>
          <p:cNvPr id="7" name="Picture 7" descr="ots411C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76400" y="1371600"/>
            <a:ext cx="5730875" cy="41148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620000" cy="685800"/>
          </a:xfrm>
        </p:spPr>
        <p:txBody>
          <a:bodyPr/>
          <a:lstStyle/>
          <a:p>
            <a:r>
              <a:rPr lang="en-US" dirty="0">
                <a:solidFill>
                  <a:srgbClr val="0066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Factors Affecting Rate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838200" y="1143000"/>
            <a:ext cx="76962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Clr>
                <a:srgbClr val="800000"/>
              </a:buClr>
              <a:buFont typeface="Wingdings" pitchFamily="2" charset="2"/>
              <a:buChar char="v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Temperature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en-US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Increasing temperature always 	increases the rate of a reaction.</a:t>
            </a:r>
          </a:p>
          <a:p>
            <a:pPr>
              <a:buClr>
                <a:srgbClr val="800000"/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Surface Area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en-US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Increasing surface area increases the 	rate of a reaction</a:t>
            </a:r>
          </a:p>
          <a:p>
            <a:pPr>
              <a:buClr>
                <a:srgbClr val="800000"/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Concentration</a:t>
            </a:r>
          </a:p>
          <a:p>
            <a:pPr>
              <a:buClr>
                <a:srgbClr val="800000"/>
              </a:buClr>
              <a:buFont typeface="Wingdings" pitchFamily="2" charset="2"/>
              <a:buNone/>
            </a:pPr>
            <a:r>
              <a:rPr lang="en-US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Increasing concentration USUALLY 	increases the rate of a reaction</a:t>
            </a:r>
          </a:p>
          <a:p>
            <a:pPr>
              <a:buClr>
                <a:srgbClr val="800000"/>
              </a:buClr>
              <a:buFont typeface="Wingdings" pitchFamily="2" charset="2"/>
              <a:buChar char="v"/>
            </a:pPr>
            <a:r>
              <a:rPr lang="en-US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Presence of Catalysts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2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  <a:noFill/>
          <a:ln/>
        </p:spPr>
        <p:txBody>
          <a:bodyPr lIns="90488" tIns="44450" rIns="90488" bIns="44450"/>
          <a:lstStyle/>
          <a:p>
            <a:r>
              <a:rPr lang="en-US" sz="4400" dirty="0">
                <a:solidFill>
                  <a:srgbClr val="006600"/>
                </a:solidFill>
              </a:rPr>
              <a:t>Catalysis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914400"/>
            <a:ext cx="7696200" cy="5181600"/>
          </a:xfrm>
          <a:noFill/>
          <a:ln/>
        </p:spPr>
        <p:txBody>
          <a:bodyPr lIns="90488" tIns="44450" rIns="90488" bIns="44450"/>
          <a:lstStyle/>
          <a:p>
            <a:pPr marL="0" indent="0">
              <a:lnSpc>
                <a:spcPct val="90000"/>
              </a:lnSpc>
            </a:pPr>
            <a:r>
              <a:rPr lang="en-US" sz="2800" u="sng" dirty="0">
                <a:solidFill>
                  <a:srgbClr val="006600"/>
                </a:solidFill>
              </a:rPr>
              <a:t>Catalyst</a:t>
            </a:r>
            <a:r>
              <a:rPr lang="en-US" sz="2800" dirty="0">
                <a:solidFill>
                  <a:srgbClr val="006600"/>
                </a:solidFill>
              </a:rPr>
              <a:t>: A substance that speeds up a reaction </a:t>
            </a:r>
            <a:r>
              <a:rPr lang="en-US" sz="2800" dirty="0" smtClean="0">
                <a:solidFill>
                  <a:srgbClr val="006600"/>
                </a:solidFill>
              </a:rPr>
              <a:t>by lowering activation energy</a:t>
            </a:r>
            <a:endParaRPr lang="en-US" sz="2800" dirty="0">
              <a:solidFill>
                <a:srgbClr val="006600"/>
              </a:solidFill>
            </a:endParaRPr>
          </a:p>
          <a:p>
            <a:pPr marL="0" indent="0">
              <a:lnSpc>
                <a:spcPct val="90000"/>
              </a:lnSpc>
              <a:spcBef>
                <a:spcPct val="70000"/>
              </a:spcBef>
            </a:pPr>
            <a:r>
              <a:rPr lang="en-US" sz="2800" u="sng" dirty="0">
                <a:solidFill>
                  <a:srgbClr val="C00000"/>
                </a:solidFill>
              </a:rPr>
              <a:t>Enzyme</a:t>
            </a:r>
            <a:r>
              <a:rPr lang="en-US" sz="2800" dirty="0">
                <a:solidFill>
                  <a:srgbClr val="000000"/>
                </a:solidFill>
              </a:rPr>
              <a:t>:  A large molecule (usually a protein) that catalyzes biological reactions.</a:t>
            </a:r>
          </a:p>
          <a:p>
            <a:pPr marL="0" indent="0">
              <a:lnSpc>
                <a:spcPct val="90000"/>
              </a:lnSpc>
              <a:spcBef>
                <a:spcPct val="70000"/>
              </a:spcBef>
            </a:pPr>
            <a:r>
              <a:rPr lang="en-US" sz="2800" u="sng" dirty="0">
                <a:solidFill>
                  <a:srgbClr val="C00000"/>
                </a:solidFill>
              </a:rPr>
              <a:t>Homogeneous catalyst</a:t>
            </a:r>
            <a:r>
              <a:rPr lang="en-US" sz="2800" dirty="0">
                <a:solidFill>
                  <a:srgbClr val="000000"/>
                </a:solidFill>
              </a:rPr>
              <a:t>:  Present in the same phase as the reacting molecules.</a:t>
            </a:r>
          </a:p>
          <a:p>
            <a:pPr marL="0" indent="0">
              <a:lnSpc>
                <a:spcPct val="90000"/>
              </a:lnSpc>
              <a:spcBef>
                <a:spcPct val="70000"/>
              </a:spcBef>
            </a:pPr>
            <a:r>
              <a:rPr lang="en-US" sz="2800" u="sng" dirty="0">
                <a:solidFill>
                  <a:srgbClr val="C00000"/>
                </a:solidFill>
              </a:rPr>
              <a:t>Heterogeneous catalyst</a:t>
            </a:r>
            <a:r>
              <a:rPr lang="en-US" sz="2800" dirty="0">
                <a:solidFill>
                  <a:srgbClr val="000000"/>
                </a:solidFill>
              </a:rPr>
              <a:t>:  Present in a different phase than the reacting molecules</a:t>
            </a:r>
            <a:r>
              <a:rPr lang="en-US" dirty="0">
                <a:solidFill>
                  <a:srgbClr val="000000"/>
                </a:solidFill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22" dur="50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38200" y="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Endothermic Reaction w/Catalyst</a:t>
            </a:r>
            <a:endParaRPr lang="en-US" sz="36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Activation_energ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762000"/>
            <a:ext cx="7418549" cy="59236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90600" y="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Exothermic Reaction w/Catalyst</a:t>
            </a:r>
            <a:endParaRPr lang="en-US" sz="36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Activation_energy_ex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712652"/>
            <a:ext cx="7467600" cy="59628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4267200" cy="914400"/>
          </a:xfrm>
        </p:spPr>
        <p:txBody>
          <a:bodyPr/>
          <a:lstStyle/>
          <a:p>
            <a:r>
              <a:rPr lang="en-US" dirty="0" smtClean="0">
                <a:solidFill>
                  <a:srgbClr val="006600"/>
                </a:solidFill>
              </a:rPr>
              <a:t>CA Standards</a:t>
            </a:r>
            <a:endParaRPr lang="en-US" dirty="0">
              <a:solidFill>
                <a:srgbClr val="0066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66800" y="1371600"/>
          <a:ext cx="7086600" cy="4389120"/>
        </p:xfrm>
        <a:graphic>
          <a:graphicData uri="http://schemas.openxmlformats.org/drawingml/2006/table">
            <a:tbl>
              <a:tblPr>
                <a:effectLst>
                  <a:outerShdw blurRad="50800" dist="508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7086600"/>
              </a:tblGrid>
              <a:tr h="3546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400" b="1" i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4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the rate of reaction is the decrease in concentration of reactants or the increase in concentration of products with time</a:t>
                      </a:r>
                      <a:r>
                        <a:rPr lang="en-US" sz="2400" b="1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57150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6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400" b="1" i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4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how reaction rates depend on such factors as concentration, temperature, and pressure</a:t>
                      </a:r>
                      <a:r>
                        <a:rPr lang="en-US" sz="2400" b="1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57150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3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i="1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400" b="1" i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400" b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the role a catalyst plays in increasing the reaction rate</a:t>
                      </a:r>
                      <a:r>
                        <a:rPr lang="en-US" sz="2400" b="1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b="1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57150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accent3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4876800" cy="914400"/>
          </a:xfrm>
          <a:noFill/>
          <a:ln/>
        </p:spPr>
        <p:txBody>
          <a:bodyPr lIns="90488" tIns="44450" rIns="90488" bIns="44450"/>
          <a:lstStyle/>
          <a:p>
            <a:r>
              <a:rPr lang="en-US" sz="4400" dirty="0">
                <a:solidFill>
                  <a:srgbClr val="000000"/>
                </a:solidFill>
              </a:rPr>
              <a:t>Collision Model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1219200"/>
            <a:ext cx="5334000" cy="5029200"/>
          </a:xfrm>
        </p:spPr>
        <p:txBody>
          <a:bodyPr/>
          <a:lstStyle/>
          <a:p>
            <a:r>
              <a:rPr lang="en-US" sz="3200" dirty="0">
                <a:solidFill>
                  <a:srgbClr val="C00000"/>
                </a:solidFill>
              </a:rPr>
              <a:t>Collisions must have enough energy</a:t>
            </a:r>
            <a:r>
              <a:rPr lang="en-US" sz="3200" dirty="0">
                <a:solidFill>
                  <a:srgbClr val="000000"/>
                </a:solidFill>
              </a:rPr>
              <a:t> to produce the reaction (must equal or exceed the activation energy).</a:t>
            </a:r>
          </a:p>
          <a:p>
            <a:r>
              <a:rPr lang="en-US" sz="3200" dirty="0" smtClean="0">
                <a:solidFill>
                  <a:srgbClr val="C00000"/>
                </a:solidFill>
              </a:rPr>
              <a:t>Reactants </a:t>
            </a:r>
            <a:r>
              <a:rPr lang="en-US" sz="3200" dirty="0">
                <a:solidFill>
                  <a:srgbClr val="C00000"/>
                </a:solidFill>
              </a:rPr>
              <a:t>must </a:t>
            </a:r>
            <a:r>
              <a:rPr lang="en-US" sz="3200" dirty="0" smtClean="0">
                <a:solidFill>
                  <a:srgbClr val="C00000"/>
                </a:solidFill>
              </a:rPr>
              <a:t>have proper orientation</a:t>
            </a:r>
            <a:r>
              <a:rPr lang="en-US" sz="3200" dirty="0" smtClean="0">
                <a:solidFill>
                  <a:srgbClr val="000000"/>
                </a:solidFill>
              </a:rPr>
              <a:t> to allow the </a:t>
            </a:r>
            <a:r>
              <a:rPr lang="en-US" sz="3200" dirty="0">
                <a:solidFill>
                  <a:srgbClr val="000000"/>
                </a:solidFill>
              </a:rPr>
              <a:t>formation of new bonds.</a:t>
            </a:r>
          </a:p>
          <a:p>
            <a:endParaRPr lang="en-US" sz="3200" dirty="0">
              <a:solidFill>
                <a:srgbClr val="000000"/>
              </a:solidFill>
            </a:endParaRPr>
          </a:p>
        </p:txBody>
      </p:sp>
      <p:pic>
        <p:nvPicPr>
          <p:cNvPr id="37898" name="Picture 10" descr="File:Tiger Woods 20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381000"/>
            <a:ext cx="3114675" cy="5695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696200" cy="762000"/>
          </a:xfrm>
        </p:spPr>
        <p:txBody>
          <a:bodyPr/>
          <a:lstStyle/>
          <a:p>
            <a:r>
              <a:rPr lang="en-US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Activation Energy</a:t>
            </a:r>
          </a:p>
        </p:txBody>
      </p:sp>
      <p:sp>
        <p:nvSpPr>
          <p:cNvPr id="88068" name="Rectangle 4"/>
          <p:cNvSpPr>
            <a:spLocks noChangeArrowheads="1"/>
          </p:cNvSpPr>
          <p:nvPr/>
        </p:nvSpPr>
        <p:spPr bwMode="auto">
          <a:xfrm>
            <a:off x="685800" y="838200"/>
            <a:ext cx="76962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0" algn="l"/>
                <a:tab pos="457200" algn="l"/>
                <a:tab pos="914400" algn="l"/>
                <a:tab pos="11430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sz="2800" i="1" dirty="0">
                <a:solidFill>
                  <a:srgbClr val="000000"/>
                </a:solidFill>
              </a:rPr>
              <a:t>The minimum energy required to transform reactants into the activated complex</a:t>
            </a:r>
          </a:p>
          <a:p>
            <a:pPr algn="ctr">
              <a:tabLst>
                <a:tab pos="0" algn="l"/>
                <a:tab pos="457200" algn="l"/>
                <a:tab pos="914400" algn="l"/>
                <a:tab pos="11430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endParaRPr lang="en-US" sz="2800" i="1" dirty="0">
              <a:solidFill>
                <a:srgbClr val="000000"/>
              </a:solidFill>
            </a:endParaRPr>
          </a:p>
          <a:p>
            <a:pPr algn="ctr">
              <a:tabLst>
                <a:tab pos="0" algn="l"/>
                <a:tab pos="457200" algn="l"/>
                <a:tab pos="914400" algn="l"/>
                <a:tab pos="11430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sz="2800" b="0" dirty="0">
                <a:solidFill>
                  <a:srgbClr val="000000"/>
                </a:solidFill>
              </a:rPr>
              <a:t>(The minimum energy required to produce an effective collision)</a:t>
            </a:r>
          </a:p>
        </p:txBody>
      </p:sp>
      <p:sp>
        <p:nvSpPr>
          <p:cNvPr id="88069" name="Rectangle 5"/>
          <p:cNvSpPr>
            <a:spLocks noChangeArrowheads="1"/>
          </p:cNvSpPr>
          <p:nvPr/>
        </p:nvSpPr>
        <p:spPr bwMode="auto">
          <a:xfrm>
            <a:off x="4648200" y="3505200"/>
            <a:ext cx="4191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2800" b="0" dirty="0">
                <a:solidFill>
                  <a:srgbClr val="000000"/>
                </a:solidFill>
              </a:rPr>
              <a:t>Flame, spark, high temperature, radiation are all sources of activation energy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</a:p>
        </p:txBody>
      </p:sp>
      <p:pic>
        <p:nvPicPr>
          <p:cNvPr id="88070" name="Picture 6" descr="Spark%20Plu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124200"/>
            <a:ext cx="39624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8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Exothermic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295400" y="1524000"/>
            <a:ext cx="6553200" cy="4914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4800600" cy="609600"/>
          </a:xfrm>
        </p:spPr>
        <p:txBody>
          <a:bodyPr/>
          <a:lstStyle/>
          <a:p>
            <a:r>
              <a:rPr lang="en-US" sz="3200" u="sng" dirty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Exothermic </a:t>
            </a:r>
            <a:r>
              <a:rPr lang="en-US" sz="320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Processes</a:t>
            </a:r>
            <a:endParaRPr lang="en-US" sz="3200" u="sng" dirty="0">
              <a:solidFill>
                <a:srgbClr val="0066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33400" y="533400"/>
            <a:ext cx="8229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Processes in which energy is </a:t>
            </a:r>
            <a:r>
              <a:rPr lang="en-US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released </a:t>
            </a:r>
            <a:r>
              <a:rPr lang="en-US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it proceeds, and surroundings become </a:t>
            </a:r>
            <a:r>
              <a:rPr lang="en-US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warmer</a:t>
            </a:r>
            <a:endParaRPr lang="en-US" sz="28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33600" y="5791200"/>
            <a:ext cx="4927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Reactants 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Products + energy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Endothermic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371600" y="1600200"/>
            <a:ext cx="6502400" cy="487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181600" cy="762000"/>
          </a:xfrm>
        </p:spPr>
        <p:txBody>
          <a:bodyPr/>
          <a:lstStyle/>
          <a:p>
            <a:r>
              <a:rPr lang="en-US" sz="3200" u="sng" dirty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Endothermic </a:t>
            </a:r>
            <a:r>
              <a:rPr lang="en-US" sz="320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Processes</a:t>
            </a:r>
            <a:endParaRPr lang="en-US" sz="3200" u="sng" dirty="0">
              <a:solidFill>
                <a:srgbClr val="0066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04800" y="609600"/>
            <a:ext cx="8458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Processes in which energy is </a:t>
            </a:r>
            <a:r>
              <a:rPr lang="en-US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absorbed as </a:t>
            </a:r>
            <a:r>
              <a:rPr lang="en-US" sz="28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proceeds, and surroundings become </a:t>
            </a:r>
            <a:r>
              <a:rPr lang="en-US" sz="28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colder</a:t>
            </a:r>
            <a:endParaRPr lang="en-US" sz="28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33600" y="5791200"/>
            <a:ext cx="50610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Reactants + energy 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Products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5029200" cy="1143000"/>
          </a:xfrm>
        </p:spPr>
        <p:txBody>
          <a:bodyPr/>
          <a:lstStyle/>
          <a:p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2NO</a:t>
            </a:r>
            <a:r>
              <a:rPr lang="en-US" sz="2400" baseline="-25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(g) </a:t>
            </a:r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 2NO(g) + O</a:t>
            </a:r>
            <a:r>
              <a:rPr lang="en-US" sz="2400" baseline="-250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2</a:t>
            </a:r>
            <a:r>
              <a:rPr lang="en-US" sz="24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(g)</a:t>
            </a:r>
            <a:endParaRPr lang="en-US" sz="240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86019" name="Picture 3" descr="Rates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"/>
            <a:ext cx="5562600" cy="6705600"/>
          </a:xfrm>
          <a:prstGeom prst="rect">
            <a:avLst/>
          </a:prstGeom>
          <a:noFill/>
        </p:spPr>
      </p:pic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5943600" y="152400"/>
            <a:ext cx="3048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Reaction Rates:</a:t>
            </a:r>
          </a:p>
        </p:txBody>
      </p:sp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5486400" y="2514600"/>
            <a:ext cx="3581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2. Can measure  </a:t>
            </a:r>
          </a:p>
          <a:p>
            <a:r>
              <a:rPr lang="en-US" sz="2800" dirty="0">
                <a:solidFill>
                  <a:srgbClr val="000000"/>
                </a:solidFill>
              </a:rPr>
              <a:t>   appearance of </a:t>
            </a:r>
          </a:p>
          <a:p>
            <a:r>
              <a:rPr lang="en-US" sz="2800" dirty="0">
                <a:solidFill>
                  <a:srgbClr val="000000"/>
                </a:solidFill>
              </a:rPr>
              <a:t>   products</a:t>
            </a:r>
          </a:p>
        </p:txBody>
      </p:sp>
      <p:sp>
        <p:nvSpPr>
          <p:cNvPr id="86022" name="Text Box 6"/>
          <p:cNvSpPr txBox="1">
            <a:spLocks noChangeArrowheads="1"/>
          </p:cNvSpPr>
          <p:nvPr/>
        </p:nvSpPr>
        <p:spPr bwMode="auto">
          <a:xfrm>
            <a:off x="5486400" y="1066800"/>
            <a:ext cx="36576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1. Can measure  </a:t>
            </a:r>
          </a:p>
          <a:p>
            <a:r>
              <a:rPr lang="en-US" sz="2800" dirty="0">
                <a:solidFill>
                  <a:srgbClr val="000000"/>
                </a:solidFill>
              </a:rPr>
              <a:t>   disappearance of </a:t>
            </a:r>
          </a:p>
          <a:p>
            <a:r>
              <a:rPr lang="en-US" sz="2800" dirty="0">
                <a:solidFill>
                  <a:srgbClr val="000000"/>
                </a:solidFill>
              </a:rPr>
              <a:t>   reactants</a:t>
            </a:r>
          </a:p>
        </p:txBody>
      </p:sp>
      <p:sp>
        <p:nvSpPr>
          <p:cNvPr id="86023" name="Text Box 7"/>
          <p:cNvSpPr txBox="1">
            <a:spLocks noChangeArrowheads="1"/>
          </p:cNvSpPr>
          <p:nvPr/>
        </p:nvSpPr>
        <p:spPr bwMode="auto">
          <a:xfrm>
            <a:off x="5486400" y="4038600"/>
            <a:ext cx="3886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3. Are proportional</a:t>
            </a:r>
          </a:p>
          <a:p>
            <a:r>
              <a:rPr lang="en-US" sz="2800" dirty="0">
                <a:solidFill>
                  <a:srgbClr val="000000"/>
                </a:solidFill>
              </a:rPr>
              <a:t>    </a:t>
            </a:r>
            <a:r>
              <a:rPr lang="en-US" sz="2800" dirty="0" err="1">
                <a:solidFill>
                  <a:srgbClr val="000000"/>
                </a:solidFill>
              </a:rPr>
              <a:t>stoichiometrically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86024" name="Line 8"/>
          <p:cNvSpPr>
            <a:spLocks noChangeShapeType="1"/>
          </p:cNvSpPr>
          <p:nvPr/>
        </p:nvSpPr>
        <p:spPr bwMode="auto">
          <a:xfrm flipV="1">
            <a:off x="2667000" y="3581400"/>
            <a:ext cx="0" cy="2895600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6025" name="Line 9"/>
          <p:cNvSpPr>
            <a:spLocks noChangeShapeType="1"/>
          </p:cNvSpPr>
          <p:nvPr/>
        </p:nvSpPr>
        <p:spPr bwMode="auto">
          <a:xfrm>
            <a:off x="2667000" y="5105400"/>
            <a:ext cx="2819400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6026" name="Line 10"/>
          <p:cNvSpPr>
            <a:spLocks noChangeShapeType="1"/>
          </p:cNvSpPr>
          <p:nvPr/>
        </p:nvSpPr>
        <p:spPr bwMode="auto">
          <a:xfrm>
            <a:off x="2667000" y="3581400"/>
            <a:ext cx="2819400" cy="0"/>
          </a:xfrm>
          <a:prstGeom prst="line">
            <a:avLst/>
          </a:prstGeom>
          <a:noFill/>
          <a:ln w="28575">
            <a:solidFill>
              <a:srgbClr val="000000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6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6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6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6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86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86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1" grpId="0"/>
      <p:bldP spid="86022" grpId="0"/>
      <p:bldP spid="86023" grpId="0"/>
      <p:bldP spid="86024" grpId="0" animBg="1"/>
      <p:bldP spid="86025" grpId="0" animBg="1"/>
      <p:bldP spid="860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609600"/>
          </a:xfrm>
          <a:noFill/>
          <a:ln/>
        </p:spPr>
        <p:txBody>
          <a:bodyPr lIns="90488" tIns="44450" rIns="90488" bIns="44450"/>
          <a:lstStyle/>
          <a:p>
            <a:r>
              <a:rPr lang="en-US" sz="4000" dirty="0" smtClean="0">
                <a:solidFill>
                  <a:srgbClr val="000000"/>
                </a:solidFill>
              </a:rPr>
              <a:t>The Reaction </a:t>
            </a:r>
            <a:r>
              <a:rPr lang="en-US" sz="4000" dirty="0">
                <a:solidFill>
                  <a:srgbClr val="000000"/>
                </a:solidFill>
              </a:rPr>
              <a:t>Mechanism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609600" y="914400"/>
            <a:ext cx="7739063" cy="224676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buClr>
                <a:srgbClr val="99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The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reaction mechanism is the </a:t>
            </a:r>
            <a:r>
              <a:rPr lang="en-US" sz="2800" dirty="0">
                <a:solidFill>
                  <a:srgbClr val="000000"/>
                </a:solidFill>
              </a:rPr>
              <a:t>series of steps by which a chemical </a:t>
            </a:r>
            <a:r>
              <a:rPr lang="en-US" sz="2800" dirty="0" smtClean="0">
                <a:solidFill>
                  <a:srgbClr val="000000"/>
                </a:solidFill>
              </a:rPr>
              <a:t>reaction </a:t>
            </a:r>
            <a:r>
              <a:rPr lang="en-US" sz="2800" dirty="0">
                <a:solidFill>
                  <a:srgbClr val="000000"/>
                </a:solidFill>
              </a:rPr>
              <a:t>occurs</a:t>
            </a:r>
            <a:r>
              <a:rPr lang="en-US" sz="2800" dirty="0" smtClean="0">
                <a:solidFill>
                  <a:srgbClr val="000000"/>
                </a:solidFill>
              </a:rPr>
              <a:t>.</a:t>
            </a:r>
          </a:p>
          <a:p>
            <a:pPr eaLnBrk="0" hangingPunct="0">
              <a:buClr>
                <a:srgbClr val="99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A chemical equation does not tell us how reactants become products; it is a summary of the overall process.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1219200" y="4267200"/>
            <a:ext cx="6645275" cy="12003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dirty="0" smtClean="0">
                <a:solidFill>
                  <a:srgbClr val="000000"/>
                </a:solidFill>
              </a:rPr>
              <a:t>The 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</a:t>
            </a:r>
            <a:r>
              <a:rPr lang="en-US" dirty="0" smtClean="0">
                <a:solidFill>
                  <a:srgbClr val="000000"/>
                </a:solidFill>
                <a:sym typeface="Wingdings" pitchFamily="2" charset="2"/>
              </a:rPr>
              <a:t> sign has represents the reaction mechanism, but gives no indication of the steps in the mechanism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7400" y="3505200"/>
            <a:ext cx="45961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Reactants </a:t>
            </a: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</a:t>
            </a:r>
            <a:r>
              <a:rPr lang="en-US" sz="3200" dirty="0" smtClean="0">
                <a:solidFill>
                  <a:srgbClr val="000000"/>
                </a:solidFill>
                <a:sym typeface="Wingdings" pitchFamily="2" charset="2"/>
              </a:rPr>
              <a:t> Products</a:t>
            </a:r>
            <a:endParaRPr lang="en-US" sz="3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  <a:noFill/>
          <a:ln/>
        </p:spPr>
        <p:txBody>
          <a:bodyPr lIns="90488" tIns="44450" rIns="90488" bIns="44450"/>
          <a:lstStyle/>
          <a:p>
            <a:r>
              <a:rPr lang="en-US" sz="4000" dirty="0" smtClean="0">
                <a:solidFill>
                  <a:srgbClr val="000000"/>
                </a:solidFill>
              </a:rPr>
              <a:t>The Rate-Determining </a:t>
            </a:r>
            <a:r>
              <a:rPr lang="en-US" sz="4000" dirty="0">
                <a:solidFill>
                  <a:srgbClr val="000000"/>
                </a:solidFill>
              </a:rPr>
              <a:t>Step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447800"/>
            <a:ext cx="5410200" cy="3200400"/>
          </a:xfrm>
          <a:noFill/>
          <a:ln/>
        </p:spPr>
        <p:txBody>
          <a:bodyPr lIns="90488" tIns="44450" rIns="90488" bIns="44450"/>
          <a:lstStyle/>
          <a:p>
            <a:pPr marL="0" indent="0">
              <a:buFontTx/>
              <a:buNone/>
            </a:pPr>
            <a:r>
              <a:rPr lang="en-US" sz="3200" dirty="0">
                <a:solidFill>
                  <a:srgbClr val="000000"/>
                </a:solidFill>
              </a:rPr>
              <a:t>In a multi-step reaction, the </a:t>
            </a:r>
            <a:r>
              <a:rPr lang="en-US" sz="3200" i="1" u="sng" dirty="0">
                <a:solidFill>
                  <a:srgbClr val="C00000"/>
                </a:solidFill>
              </a:rPr>
              <a:t>slowest</a:t>
            </a:r>
            <a:r>
              <a:rPr lang="en-US" sz="3200" dirty="0">
                <a:solidFill>
                  <a:srgbClr val="C00000"/>
                </a:solidFill>
              </a:rPr>
              <a:t> step is the rate-determining step.  </a:t>
            </a:r>
            <a:r>
              <a:rPr lang="en-US" sz="3200" dirty="0">
                <a:solidFill>
                  <a:srgbClr val="000000"/>
                </a:solidFill>
              </a:rPr>
              <a:t>It therefore determines the rate of reaction.</a:t>
            </a:r>
          </a:p>
        </p:txBody>
      </p:sp>
      <p:pic>
        <p:nvPicPr>
          <p:cNvPr id="33797" name="Picture 5" descr="File:Ford assembly line - 19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1371600"/>
            <a:ext cx="2667000" cy="281940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emistry">
  <a:themeElements>
    <a:clrScheme name="chemistry 8">
      <a:dk1>
        <a:srgbClr val="808080"/>
      </a:dk1>
      <a:lt1>
        <a:srgbClr val="FFFFFF"/>
      </a:lt1>
      <a:dk2>
        <a:srgbClr val="3366FF"/>
      </a:dk2>
      <a:lt2>
        <a:srgbClr val="FFFFFF"/>
      </a:lt2>
      <a:accent1>
        <a:srgbClr val="FFFF00"/>
      </a:accent1>
      <a:accent2>
        <a:srgbClr val="3333CC"/>
      </a:accent2>
      <a:accent3>
        <a:srgbClr val="ADB8FF"/>
      </a:accent3>
      <a:accent4>
        <a:srgbClr val="DADADA"/>
      </a:accent4>
      <a:accent5>
        <a:srgbClr val="FFFFA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8">
        <a:dk1>
          <a:srgbClr val="808080"/>
        </a:dk1>
        <a:lt1>
          <a:srgbClr val="FFFFFF"/>
        </a:lt1>
        <a:dk2>
          <a:srgbClr val="3366FF"/>
        </a:dk2>
        <a:lt2>
          <a:srgbClr val="FFFFFF"/>
        </a:lt2>
        <a:accent1>
          <a:srgbClr val="FFFF00"/>
        </a:accent1>
        <a:accent2>
          <a:srgbClr val="3333CC"/>
        </a:accent2>
        <a:accent3>
          <a:srgbClr val="ADB8FF"/>
        </a:accent3>
        <a:accent4>
          <a:srgbClr val="DADADA"/>
        </a:accent4>
        <a:accent5>
          <a:srgbClr val="FFFFA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Data\Microsoft\Templates\chemistry.pot</Template>
  <TotalTime>459</TotalTime>
  <Words>968</Words>
  <Application>Microsoft Office PowerPoint</Application>
  <PresentationFormat>Екран (4:3)</PresentationFormat>
  <Paragraphs>147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chemistry</vt:lpstr>
      <vt:lpstr>Chemical Kinetics</vt:lpstr>
      <vt:lpstr>CA Standards</vt:lpstr>
      <vt:lpstr>Collision Model</vt:lpstr>
      <vt:lpstr>Activation Energy</vt:lpstr>
      <vt:lpstr>Exothermic Processes</vt:lpstr>
      <vt:lpstr>Endothermic Processes</vt:lpstr>
      <vt:lpstr>2NO2(g)  2NO(g) + O2(g)</vt:lpstr>
      <vt:lpstr>The Reaction Mechanism</vt:lpstr>
      <vt:lpstr>The Rate-Determining Step</vt:lpstr>
      <vt:lpstr>Factors Affecting Rate</vt:lpstr>
      <vt:lpstr>Catalysis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Kinetics</dc:title>
  <dc:creator>Andrew Allan</dc:creator>
  <cp:lastModifiedBy>RomaK</cp:lastModifiedBy>
  <cp:revision>155</cp:revision>
  <dcterms:created xsi:type="dcterms:W3CDTF">2001-07-10T23:23:53Z</dcterms:created>
  <dcterms:modified xsi:type="dcterms:W3CDTF">2015-09-02T10:06:14Z</dcterms:modified>
</cp:coreProperties>
</file>