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8"/>
  </p:notesMasterIdLst>
  <p:sldIdLst>
    <p:sldId id="256" r:id="rId3"/>
    <p:sldId id="275" r:id="rId4"/>
    <p:sldId id="278" r:id="rId5"/>
    <p:sldId id="277" r:id="rId6"/>
    <p:sldId id="279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5FB03"/>
    <a:srgbClr val="5F5F5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/>
    <p:restoredTop sz="86410"/>
  </p:normalViewPr>
  <p:slideViewPr>
    <p:cSldViewPr>
      <p:cViewPr varScale="1">
        <p:scale>
          <a:sx n="102" d="100"/>
          <a:sy n="102" d="100"/>
        </p:scale>
        <p:origin x="-18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</a:defRPr>
            </a:lvl1pPr>
          </a:lstStyle>
          <a:p>
            <a:fld id="{FDF11D29-73A4-4466-A3FF-0E71EA811061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4929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Properties of Liquids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Properties of Liquids</a:t>
            </a:r>
          </a:p>
          <a:p>
            <a:r>
              <a:rPr lang="en-US" smtClean="0"/>
              <a:t>Graphic: www.lab-initio.com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381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smtClean="0"/>
              <a:t>Surface Tension</a:t>
            </a:r>
          </a:p>
          <a:p>
            <a:r>
              <a:rPr lang="en-US" smtClean="0"/>
              <a:t>The resistance to an increase in its</a:t>
            </a:r>
          </a:p>
          <a:p>
            <a:r>
              <a:rPr lang="en-US" smtClean="0"/>
              <a:t>surface area (polar molecules, liquid metals).</a:t>
            </a:r>
          </a:p>
          <a:p>
            <a:r>
              <a:rPr lang="en-US" smtClean="0"/>
              <a:t>Image: Armin Kübelbeck</a:t>
            </a:r>
          </a:p>
          <a:p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en-US" smtClean="0"/>
              <a:t>Surface Tension</a:t>
            </a:r>
          </a:p>
          <a:p>
            <a:r>
              <a:rPr lang="en-US" smtClean="0"/>
              <a:t>The resistance to an increase in its</a:t>
            </a:r>
          </a:p>
          <a:p>
            <a:r>
              <a:rPr lang="en-US" smtClean="0"/>
              <a:t>surface area (polar molecules, liquid metals).</a:t>
            </a:r>
          </a:p>
          <a:p>
            <a:r>
              <a:rPr lang="en-US" smtClean="0"/>
              <a:t>Image: Armin Kübelbeck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smtClean="0"/>
              <a:t>Capillary Action</a:t>
            </a:r>
          </a:p>
          <a:p>
            <a:r>
              <a:rPr lang="en-US" smtClean="0"/>
              <a:t>Spontaneous rising of a liquid in a narrow tube.</a:t>
            </a:r>
          </a:p>
          <a:p>
            <a:r>
              <a:rPr lang="en-US" smtClean="0"/>
              <a:t>Illustration of capillary action for large and small bore capillaries, and for positive and negative contact angles.</a:t>
            </a:r>
          </a:p>
          <a:p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en-US" smtClean="0"/>
              <a:t>Capillary Action</a:t>
            </a:r>
          </a:p>
          <a:p>
            <a:r>
              <a:rPr lang="en-US" smtClean="0"/>
              <a:t>Spontaneous rising of a liquid in a narrow tube.</a:t>
            </a:r>
          </a:p>
          <a:p>
            <a:r>
              <a:rPr lang="en-US" smtClean="0"/>
              <a:t>Illustration of capillary action for large and small bore capillaries, and for positive and negative contact angles.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Viscosity</a:t>
            </a:r>
          </a:p>
          <a:p>
            <a:r>
              <a:rPr lang="en-US" smtClean="0"/>
              <a:t>Liquids are fluids – they FLOW. Viscosity is the resistance to flow.</a:t>
            </a:r>
          </a:p>
          <a:p>
            <a:r>
              <a:rPr lang="en-US" smtClean="0"/>
              <a:t>High viscosity is an indication of strong </a:t>
            </a:r>
          </a:p>
          <a:p>
            <a:r>
              <a:rPr lang="en-US" smtClean="0"/>
              <a:t>  intermolecular forces </a:t>
            </a:r>
          </a:p>
          <a:p>
            <a:r>
              <a:rPr lang="en-US" smtClean="0"/>
              <a:t>Glycerine, also called glycerol, is a liquid with a high viscosity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Viscosity</a:t>
            </a:r>
          </a:p>
          <a:p>
            <a:r>
              <a:rPr lang="en-US" smtClean="0"/>
              <a:t>Liquids are fluids – they FLOW. Viscosity is the resistance to flow.</a:t>
            </a:r>
          </a:p>
          <a:p>
            <a:r>
              <a:rPr lang="en-US" smtClean="0"/>
              <a:t>High viscosity is an indication of strong </a:t>
            </a:r>
          </a:p>
          <a:p>
            <a:r>
              <a:rPr lang="en-US" smtClean="0"/>
              <a:t>  intermolecular forces </a:t>
            </a:r>
          </a:p>
          <a:p>
            <a:r>
              <a:rPr lang="en-US" smtClean="0"/>
              <a:t>Glycerine, also called glycerol, is a liquid with a high viscosity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114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Viscosity of Glycerol as a Function of Temperature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Viscosity of Glycerol as a Function of Temperature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552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45A33-7365-4520-963C-3589929479A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1BF574-29B6-4097-9879-71A503411D8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BEC054-42C3-4C08-8EA6-36A850124F5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612E09-C34B-4B63-A640-BCE330B3D42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D6964F-A22C-48F2-86E1-BC12C4078F6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6158D-4AD7-40CF-BF9E-CF91FB62FD5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5664FA-B4C2-47C7-9855-FEA1583B5DD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16F58-6BFC-4910-BAB9-07E8BDE427D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8658D-6A22-4FAA-85BD-6799C42242F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F1B0D6-CA24-4EA0-B2C3-8CA6EC9122B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4445D2-AB42-48CD-B318-59960279B07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A899CA57-E87B-484D-8045-52309D900175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838200"/>
          </a:xfrm>
        </p:spPr>
        <p:txBody>
          <a:bodyPr/>
          <a:lstStyle/>
          <a:p>
            <a:r>
              <a:rPr lang="en-US" sz="4800" b="1" u="sng" dirty="0" smtClean="0">
                <a:latin typeface="Comic Sans MS" pitchFamily="66" charset="0"/>
              </a:rPr>
              <a:t>Properties of Liquids</a:t>
            </a:r>
            <a:endParaRPr lang="en-US" sz="4800" b="1" u="sng" dirty="0">
              <a:latin typeface="Comic Sans MS" pitchFamily="66" charset="0"/>
            </a:endParaRPr>
          </a:p>
        </p:txBody>
      </p:sp>
      <p:pic>
        <p:nvPicPr>
          <p:cNvPr id="6146" name="Picture 2" descr="http://www.lab-initio.com/screen_res/nz0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990600"/>
            <a:ext cx="6210300" cy="51149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215267" y="6611779"/>
            <a:ext cx="19287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Graphic: www.lab-initio.com</a:t>
            </a:r>
            <a:endParaRPr lang="en-US" sz="1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924800" cy="990600"/>
          </a:xfrm>
          <a:noFill/>
          <a:ln/>
        </p:spPr>
        <p:txBody>
          <a:bodyPr lIns="90488" tIns="44450" rIns="90488" bIns="44450"/>
          <a:lstStyle/>
          <a:p>
            <a:r>
              <a:rPr lang="en-US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Surface Tension</a:t>
            </a:r>
            <a:endParaRPr lang="en-US" u="sng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4876800"/>
            <a:ext cx="8534400" cy="1066800"/>
          </a:xfrm>
          <a:noFill/>
          <a:ln/>
        </p:spPr>
        <p:txBody>
          <a:bodyPr lIns="90488" tIns="44450" rIns="90488" bIns="44450"/>
          <a:lstStyle/>
          <a:p>
            <a:pPr>
              <a:buNone/>
            </a:pP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resistance to 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 increase 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its</a:t>
            </a:r>
          </a:p>
          <a:p>
            <a:pPr>
              <a:buNone/>
            </a:pP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surface 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area (polar molecules, 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liquid metals).</a:t>
            </a:r>
            <a:endParaRPr lang="en-US" sz="28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6628" name="Picture 4" descr="tension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81600" y="1371600"/>
            <a:ext cx="3962400" cy="3143250"/>
          </a:xfrm>
          <a:noFill/>
          <a:ln/>
        </p:spPr>
      </p:pic>
      <p:pic>
        <p:nvPicPr>
          <p:cNvPr id="5122" name="Picture 2" descr="File:Surface Tension 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600200"/>
            <a:ext cx="4662333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0" y="6550223"/>
            <a:ext cx="2007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Image: Armin </a:t>
            </a:r>
            <a:r>
              <a:rPr lang="en-US" sz="1200" dirty="0" err="1" smtClean="0">
                <a:solidFill>
                  <a:srgbClr val="000000"/>
                </a:solidFill>
              </a:rPr>
              <a:t>Kübelbeck</a:t>
            </a:r>
            <a:endParaRPr lang="en-US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924800" cy="990600"/>
          </a:xfrm>
          <a:noFill/>
          <a:ln/>
        </p:spPr>
        <p:txBody>
          <a:bodyPr lIns="90488" tIns="44450" rIns="90488" bIns="44450"/>
          <a:lstStyle/>
          <a:p>
            <a:r>
              <a:rPr lang="en-US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Capillary Action</a:t>
            </a:r>
            <a:endParaRPr lang="en-US" u="sng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1066800"/>
            <a:ext cx="868680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342900" indent="-342900">
              <a:spcBef>
                <a:spcPct val="20000"/>
              </a:spcBef>
            </a:pP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Spontaneous 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rising of a liquid in a 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narrow tube.</a:t>
            </a:r>
            <a:endParaRPr lang="en-US" sz="28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50" name="Picture 2" descr="http://upload.wikimedia.org/wikipedia/commons/thumb/8/85/CapillaryAction.svg/500px-CapillaryAction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600200"/>
            <a:ext cx="4762500" cy="47625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52400" y="2971800"/>
            <a:ext cx="480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Illustration of capillary action for large and small bore capillaries, and for positive and negative contact angles.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066800" y="228600"/>
            <a:ext cx="701040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/>
            <a:r>
              <a:rPr lang="en-US" sz="3200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Viscosity</a:t>
            </a:r>
            <a:endParaRPr lang="en-US" sz="3200" u="sng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14400"/>
            <a:ext cx="8077200" cy="914400"/>
          </a:xfrm>
          <a:noFill/>
          <a:ln/>
        </p:spPr>
        <p:txBody>
          <a:bodyPr lIns="90488" tIns="44450" rIns="90488" bIns="44450"/>
          <a:lstStyle/>
          <a:p>
            <a:pPr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Liquids are fluids – they FLOW. </a:t>
            </a:r>
            <a:r>
              <a:rPr lang="en-US" sz="2800" dirty="0" smtClean="0">
                <a:solidFill>
                  <a:srgbClr val="C00000"/>
                </a:solidFill>
              </a:rPr>
              <a:t>Viscosity</a:t>
            </a:r>
            <a:r>
              <a:rPr lang="en-US" sz="2800" dirty="0" smtClean="0">
                <a:solidFill>
                  <a:srgbClr val="000000"/>
                </a:solidFill>
              </a:rPr>
              <a:t> is the </a:t>
            </a:r>
            <a:r>
              <a:rPr lang="en-US" sz="2800" i="1" u="sng" dirty="0" smtClean="0">
                <a:solidFill>
                  <a:srgbClr val="000000"/>
                </a:solidFill>
              </a:rPr>
              <a:t>resistance</a:t>
            </a:r>
            <a:r>
              <a:rPr lang="en-US" sz="2800" dirty="0" smtClean="0">
                <a:solidFill>
                  <a:srgbClr val="000000"/>
                </a:solidFill>
              </a:rPr>
              <a:t> to flow.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838200" y="5029200"/>
            <a:ext cx="8001000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Font typeface="Wingdings" pitchFamily="2" charset="2"/>
              <a:buChar char="v"/>
            </a:pPr>
            <a:r>
              <a:rPr lang="en-US" sz="28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High viscosity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>
                <a:solidFill>
                  <a:srgbClr val="000000"/>
                </a:solidFill>
              </a:rPr>
              <a:t>is an </a:t>
            </a:r>
            <a:r>
              <a:rPr lang="en-US" sz="2800" dirty="0" smtClean="0">
                <a:solidFill>
                  <a:srgbClr val="000000"/>
                </a:solidFill>
              </a:rPr>
              <a:t>indication </a:t>
            </a:r>
            <a:r>
              <a:rPr lang="en-US" sz="2800" dirty="0">
                <a:solidFill>
                  <a:srgbClr val="000000"/>
                </a:solidFill>
              </a:rPr>
              <a:t>of </a:t>
            </a:r>
            <a:r>
              <a:rPr lang="en-US" sz="2800" u="sng" dirty="0">
                <a:solidFill>
                  <a:srgbClr val="000000"/>
                </a:solidFill>
              </a:rPr>
              <a:t>strong </a:t>
            </a:r>
          </a:p>
          <a:p>
            <a:pPr>
              <a:spcBef>
                <a:spcPct val="20000"/>
              </a:spcBef>
              <a:buFont typeface="Wingdings" pitchFamily="2" charset="2"/>
              <a:buNone/>
            </a:pPr>
            <a:r>
              <a:rPr lang="en-US" sz="2800" dirty="0">
                <a:solidFill>
                  <a:srgbClr val="000000"/>
                </a:solidFill>
              </a:rPr>
              <a:t>  </a:t>
            </a:r>
            <a:r>
              <a:rPr lang="en-US" sz="2800" u="sng" dirty="0">
                <a:solidFill>
                  <a:srgbClr val="000000"/>
                </a:solidFill>
              </a:rPr>
              <a:t>intermolecular</a:t>
            </a:r>
            <a:r>
              <a:rPr lang="en-US" sz="2800" dirty="0">
                <a:solidFill>
                  <a:srgbClr val="000000"/>
                </a:solidFill>
              </a:rPr>
              <a:t> forces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074" name="Picture 2" descr="http://upload.wikimedia.org/wikipedia/commons/thumb/9/97/Glycerin.svg/200px-Glycerin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1" y="2514600"/>
            <a:ext cx="1600200" cy="2128266"/>
          </a:xfrm>
          <a:prstGeom prst="rect">
            <a:avLst/>
          </a:prstGeom>
          <a:noFill/>
        </p:spPr>
      </p:pic>
      <p:pic>
        <p:nvPicPr>
          <p:cNvPr id="3076" name="Picture 4" descr="http://t2.gstatic.com/images?q=tbn:ANd9GcSv0TkqBFDYGzuiRMR16vFQe-3CIb2eFcV7p1ZkVEeAF4jV-WYHn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209800"/>
            <a:ext cx="2590800" cy="25908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133600" y="2667000"/>
            <a:ext cx="3962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000000"/>
                </a:solidFill>
              </a:rPr>
              <a:t>Glycerine</a:t>
            </a:r>
            <a:r>
              <a:rPr lang="en-US" sz="2800" dirty="0" smtClean="0">
                <a:solidFill>
                  <a:srgbClr val="000000"/>
                </a:solidFill>
              </a:rPr>
              <a:t>, also called glycerol, is a liquid with a high viscosity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143000"/>
          </a:xfrm>
        </p:spPr>
        <p:txBody>
          <a:bodyPr/>
          <a:lstStyle/>
          <a:p>
            <a:r>
              <a:rPr lang="en-US" sz="3200" dirty="0" smtClean="0">
                <a:solidFill>
                  <a:srgbClr val="000000"/>
                </a:solidFill>
              </a:rPr>
              <a:t>Viscosity of Glycerol as a Function of Temperature</a:t>
            </a:r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35842" name="Picture 2" descr="File:Viscosity of glycerol solutions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066800"/>
            <a:ext cx="7086600" cy="5200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312</Words>
  <Application>Microsoft Office PowerPoint</Application>
  <PresentationFormat>Екран (4:3)</PresentationFormat>
  <Paragraphs>44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слайдів</vt:lpstr>
      </vt:variant>
      <vt:variant>
        <vt:i4>5</vt:i4>
      </vt:variant>
    </vt:vector>
  </HeadingPairs>
  <TitlesOfParts>
    <vt:vector size="7" baseType="lpstr">
      <vt:lpstr>Default Design</vt:lpstr>
      <vt:lpstr>chemistry</vt:lpstr>
      <vt:lpstr>Properties of Liquids</vt:lpstr>
      <vt:lpstr>Surface Tension</vt:lpstr>
      <vt:lpstr>Capillary Action</vt:lpstr>
      <vt:lpstr>Презентація PowerPoint</vt:lpstr>
      <vt:lpstr>Viscosity of Glycerol as a Function of Temperature</vt:lpstr>
    </vt:vector>
  </TitlesOfParts>
  <Company>Visalia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Allan</dc:creator>
  <cp:lastModifiedBy>LEGION</cp:lastModifiedBy>
  <cp:revision>66</cp:revision>
  <dcterms:created xsi:type="dcterms:W3CDTF">2006-06-05T15:43:55Z</dcterms:created>
  <dcterms:modified xsi:type="dcterms:W3CDTF">2015-09-07T10:39:06Z</dcterms:modified>
</cp:coreProperties>
</file>