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9"/>
  </p:notesMasterIdLst>
  <p:handoutMasterIdLst>
    <p:handoutMasterId r:id="rId20"/>
  </p:handoutMasterIdLst>
  <p:sldIdLst>
    <p:sldId id="371" r:id="rId2"/>
    <p:sldId id="372" r:id="rId3"/>
    <p:sldId id="345" r:id="rId4"/>
    <p:sldId id="354" r:id="rId5"/>
    <p:sldId id="360" r:id="rId6"/>
    <p:sldId id="358" r:id="rId7"/>
    <p:sldId id="357" r:id="rId8"/>
    <p:sldId id="359" r:id="rId9"/>
    <p:sldId id="361" r:id="rId10"/>
    <p:sldId id="362" r:id="rId11"/>
    <p:sldId id="365" r:id="rId12"/>
    <p:sldId id="364" r:id="rId13"/>
    <p:sldId id="366" r:id="rId14"/>
    <p:sldId id="367" r:id="rId15"/>
    <p:sldId id="369" r:id="rId16"/>
    <p:sldId id="368" r:id="rId17"/>
    <p:sldId id="370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  <a:srgbClr val="292929"/>
    <a:srgbClr val="006600"/>
    <a:srgbClr val="114FFB"/>
    <a:srgbClr val="FF66CC"/>
    <a:srgbClr val="FF9900"/>
    <a:srgbClr val="FF0000"/>
    <a:srgbClr val="000066"/>
    <a:srgbClr val="000000"/>
    <a:srgbClr val="A2C1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040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  <p:extLst>
      <p:ext uri="{BB962C8B-B14F-4D97-AF65-F5344CB8AC3E}">
        <p14:creationId xmlns:p14="http://schemas.microsoft.com/office/powerpoint/2010/main" val="4772654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ACIDS AND BASES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68821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mtClean="0"/>
              <a:t>Acids React with Carbonates</a:t>
            </a:r>
          </a:p>
          <a:p>
            <a:r>
              <a:rPr lang="pt-BR" smtClean="0"/>
              <a:t>2HC2H3O2  +  Na2CO3</a:t>
            </a:r>
          </a:p>
          <a:p>
            <a:r>
              <a:rPr lang="pt-BR" smtClean="0"/>
              <a:t>2 NaC2H3O2 + H2O + CO2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25025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Effects of Acid Rain on Marble</a:t>
            </a:r>
            <a:br>
              <a:rPr lang="en-US" smtClean="0"/>
            </a:br>
            <a:r>
              <a:rPr lang="en-US" smtClean="0"/>
              <a:t>(calcium carbonate)</a:t>
            </a:r>
          </a:p>
          <a:p>
            <a:r>
              <a:rPr lang="en-US" smtClean="0"/>
              <a:t>George Washington:</a:t>
            </a:r>
          </a:p>
          <a:p>
            <a:r>
              <a:rPr lang="en-US" smtClean="0"/>
              <a:t>BEFORE</a:t>
            </a:r>
          </a:p>
          <a:p>
            <a:r>
              <a:rPr lang="en-US" smtClean="0"/>
              <a:t>George Washington:</a:t>
            </a:r>
          </a:p>
          <a:p>
            <a:r>
              <a:rPr lang="en-US" smtClean="0"/>
              <a:t>AFTER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759245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Acids Neutralize Bases</a:t>
            </a:r>
          </a:p>
          <a:p>
            <a:r>
              <a:rPr lang="en-US" smtClean="0"/>
              <a:t>HCl + NaOH   NaCl + H2O</a:t>
            </a:r>
          </a:p>
          <a:p>
            <a:r>
              <a:rPr lang="en-US" smtClean="0"/>
              <a:t>Neutralization reactions ALWAYS produce a salt and water.</a:t>
            </a:r>
          </a:p>
          <a:p>
            <a:r>
              <a:rPr lang="en-US" smtClean="0"/>
              <a:t>H2SO4 + 2NaOH   Na2SO4 + 2H2O</a:t>
            </a:r>
          </a:p>
          <a:p>
            <a:r>
              <a:rPr lang="en-US" smtClean="0"/>
              <a:t>2HNO3 + Mg(OH)2   Mg(NO3)2 + 2H2O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760635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Properties of Bases</a:t>
            </a:r>
          </a:p>
          <a:p>
            <a:r>
              <a:rPr lang="en-US" smtClean="0"/>
              <a:t> Bases are proton (hydrogen ion, H+) acceptors</a:t>
            </a:r>
          </a:p>
          <a:p>
            <a:r>
              <a:rPr lang="en-US" smtClean="0"/>
              <a:t> Bases have a pH greater than 7</a:t>
            </a:r>
          </a:p>
          <a:p>
            <a:r>
              <a:rPr lang="en-US" smtClean="0"/>
              <a:t> Bases taste bitter</a:t>
            </a:r>
          </a:p>
          <a:p>
            <a:r>
              <a:rPr lang="en-US" smtClean="0"/>
              <a:t> Bases effect indicators</a:t>
            </a:r>
          </a:p>
          <a:p>
            <a:r>
              <a:rPr lang="en-US" smtClean="0"/>
              <a:t> Red litmus turns blue</a:t>
            </a:r>
          </a:p>
          <a:p>
            <a:r>
              <a:rPr lang="en-US" smtClean="0"/>
              <a:t> Phenolphthalein turns purple</a:t>
            </a:r>
          </a:p>
          <a:p>
            <a:r>
              <a:rPr lang="en-US" smtClean="0"/>
              <a:t> Solutions of bases feel slippery</a:t>
            </a:r>
          </a:p>
          <a:p>
            <a:r>
              <a:rPr lang="en-US" smtClean="0"/>
              <a:t> Bases neutralize acids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585928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Bases are Proton (H+ ion) Acceptors</a:t>
            </a:r>
          </a:p>
          <a:p>
            <a:r>
              <a:rPr lang="en-US" smtClean="0"/>
              <a:t> Sodium hydroxide (lye), NaOH</a:t>
            </a:r>
          </a:p>
          <a:p>
            <a:r>
              <a:rPr lang="en-US" smtClean="0"/>
              <a:t> Potassium hydroxide, KOH</a:t>
            </a:r>
          </a:p>
          <a:p>
            <a:r>
              <a:rPr lang="en-US" smtClean="0"/>
              <a:t> Magnesium hydroxide, Mg(OH)2</a:t>
            </a:r>
          </a:p>
          <a:p>
            <a:r>
              <a:rPr lang="en-US" smtClean="0"/>
              <a:t> Calcium hydroxide (lime), Ca(OH)2</a:t>
            </a:r>
          </a:p>
          <a:p>
            <a:r>
              <a:rPr lang="en-US" smtClean="0"/>
              <a:t>OH- (hydroxide) in base combines with H+ in acids to form water</a:t>
            </a:r>
          </a:p>
          <a:p>
            <a:endParaRPr lang="en-US" smtClean="0"/>
          </a:p>
          <a:p>
            <a:r>
              <a:rPr lang="en-US" smtClean="0"/>
              <a:t>H+ + OH-  H2O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36268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Bases have a pH greater than 7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832792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Bases Effect Indicators</a:t>
            </a:r>
          </a:p>
          <a:p>
            <a:r>
              <a:rPr lang="en-US" smtClean="0"/>
              <a:t>Red litmus paper turns blue in contact with a base.</a:t>
            </a:r>
          </a:p>
          <a:p>
            <a:r>
              <a:rPr lang="en-US" smtClean="0"/>
              <a:t>Phenolphthalein turns bright pink in a base.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38762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Bases Neutralize Acids</a:t>
            </a:r>
          </a:p>
          <a:p>
            <a:r>
              <a:rPr lang="en-US" smtClean="0"/>
              <a:t>Milk of Magnesia contains magnesium hydroxide, Mg(OH)2, which neutralizes stomach acid, HCl.</a:t>
            </a:r>
          </a:p>
          <a:p>
            <a:r>
              <a:rPr lang="en-US" smtClean="0"/>
              <a:t>2 HCl + Mg(OH)2</a:t>
            </a:r>
          </a:p>
          <a:p>
            <a:r>
              <a:rPr lang="en-US" smtClean="0"/>
              <a:t>MgCl2 + 2 H2O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817211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 Standards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02602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Properties of Acids</a:t>
            </a:r>
          </a:p>
          <a:p>
            <a:r>
              <a:rPr lang="en-US" smtClean="0"/>
              <a:t> Acids are proton (hydrogen ion, H+) donors</a:t>
            </a:r>
          </a:p>
          <a:p>
            <a:r>
              <a:rPr lang="en-US" smtClean="0"/>
              <a:t> Acids have a pH lower than 7</a:t>
            </a:r>
          </a:p>
          <a:p>
            <a:r>
              <a:rPr lang="en-US" smtClean="0"/>
              <a:t> Acids taste sour</a:t>
            </a:r>
          </a:p>
          <a:p>
            <a:r>
              <a:rPr lang="en-US" smtClean="0"/>
              <a:t> Acids effect indicators</a:t>
            </a:r>
          </a:p>
          <a:p>
            <a:r>
              <a:rPr lang="en-US" smtClean="0"/>
              <a:t> Blue litmus turns red</a:t>
            </a:r>
          </a:p>
          <a:p>
            <a:r>
              <a:rPr lang="en-US" smtClean="0"/>
              <a:t> Methyl orange turns red</a:t>
            </a:r>
          </a:p>
          <a:p>
            <a:r>
              <a:rPr lang="en-US" smtClean="0"/>
              <a:t> Acids react with active metals, producing H2</a:t>
            </a:r>
          </a:p>
          <a:p>
            <a:r>
              <a:rPr lang="en-US" smtClean="0"/>
              <a:t> Acids react with carbonates </a:t>
            </a:r>
          </a:p>
          <a:p>
            <a:r>
              <a:rPr lang="en-US" smtClean="0"/>
              <a:t> Acids neutralize bases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5595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Acids are Proton (H+ ion) Donors</a:t>
            </a:r>
          </a:p>
          <a:p>
            <a:r>
              <a:rPr lang="en-US" smtClean="0"/>
              <a:t>Strong acids are assumed to be 100% ionized in solution (good H+ donors).</a:t>
            </a:r>
          </a:p>
          <a:p>
            <a:r>
              <a:rPr lang="en-US" smtClean="0"/>
              <a:t>Weak acids are usually less than 5% ionized in solution (poor H+ donors).</a:t>
            </a:r>
          </a:p>
          <a:p>
            <a:r>
              <a:rPr lang="en-US" smtClean="0"/>
              <a:t>HCl</a:t>
            </a:r>
          </a:p>
          <a:p>
            <a:r>
              <a:rPr lang="en-US" smtClean="0"/>
              <a:t>H2SO4</a:t>
            </a:r>
          </a:p>
          <a:p>
            <a:r>
              <a:rPr lang="en-US" smtClean="0"/>
              <a:t>HNO3</a:t>
            </a:r>
          </a:p>
          <a:p>
            <a:r>
              <a:rPr lang="en-US" smtClean="0"/>
              <a:t>H3PO4</a:t>
            </a:r>
          </a:p>
          <a:p>
            <a:r>
              <a:rPr lang="en-US" smtClean="0"/>
              <a:t>HC2H3O2</a:t>
            </a:r>
          </a:p>
          <a:p>
            <a:r>
              <a:rPr lang="en-US" smtClean="0"/>
              <a:t>Organic acids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47888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Acids Have a pH less than 7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09965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Acids Taste Sour</a:t>
            </a:r>
          </a:p>
          <a:p>
            <a:r>
              <a:rPr lang="en-US" smtClean="0"/>
              <a:t> Citric acid in citrus fruit</a:t>
            </a:r>
          </a:p>
          <a:p>
            <a:r>
              <a:rPr lang="en-US" smtClean="0"/>
              <a:t> Malic acid in sour apples</a:t>
            </a:r>
          </a:p>
          <a:p>
            <a:r>
              <a:rPr lang="en-US" smtClean="0"/>
              <a:t> Lactic acid in sour milk and sore muscles</a:t>
            </a:r>
          </a:p>
          <a:p>
            <a:r>
              <a:rPr lang="en-US" smtClean="0"/>
              <a:t> Butyric acid in rancid butter</a:t>
            </a:r>
          </a:p>
          <a:p>
            <a:r>
              <a:rPr lang="en-US" smtClean="0"/>
              <a:t>Organic acids are weak acids. Some are used as flavoring agents in food. 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06490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Organic Acids</a:t>
            </a:r>
          </a:p>
          <a:p>
            <a:r>
              <a:rPr lang="en-US" smtClean="0"/>
              <a:t>Organic acids all contain the “carboxyl” group, sometimes several of them.</a:t>
            </a:r>
          </a:p>
          <a:p>
            <a:r>
              <a:rPr lang="en-US" smtClean="0"/>
              <a:t>The carboxyl group is a poor proton donor, so ALL organic acids are weak acids.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30838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Acids </a:t>
            </a:r>
            <a:br>
              <a:rPr lang="en-US" smtClean="0"/>
            </a:br>
            <a:r>
              <a:rPr lang="en-US" smtClean="0"/>
              <a:t>Effect </a:t>
            </a:r>
            <a:br>
              <a:rPr lang="en-US" smtClean="0"/>
            </a:br>
            <a:r>
              <a:rPr lang="en-US" smtClean="0"/>
              <a:t>Indicators</a:t>
            </a:r>
          </a:p>
          <a:p>
            <a:r>
              <a:rPr lang="en-US" smtClean="0"/>
              <a:t>Blue litmus paper turns red in contact with an acid.</a:t>
            </a:r>
          </a:p>
          <a:p>
            <a:r>
              <a:rPr lang="en-US" smtClean="0"/>
              <a:t>Methyl orange turns red with addition of an acid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67635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Acids React with Active Metals</a:t>
            </a:r>
          </a:p>
          <a:p>
            <a:r>
              <a:rPr lang="en-US" smtClean="0"/>
              <a:t>Acids react with active metals to form salts and hydrogen gas.</a:t>
            </a:r>
          </a:p>
          <a:p>
            <a:r>
              <a:rPr lang="en-US" smtClean="0"/>
              <a:t>Mg + 2HCl   MgCl2 + H2(g)</a:t>
            </a:r>
          </a:p>
          <a:p>
            <a:r>
              <a:rPr lang="en-US" smtClean="0"/>
              <a:t>Zn + 2HCl   ZnCl2 + H2(g)</a:t>
            </a:r>
          </a:p>
          <a:p>
            <a:r>
              <a:rPr lang="en-US" smtClean="0"/>
              <a:t>Mg + H2SO4   MgSO4 + H2(g)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9486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7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4/46/PH_scale.png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4/46/PH_scale.pn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620000" cy="10668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ACIDS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AND BASES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8434" name="Picture 2" descr="http://www.lab-initio.com/screen_res/nz03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990600"/>
            <a:ext cx="7978196" cy="502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791200" y="6248400"/>
            <a:ext cx="299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www.lab-initio.com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620000" cy="838200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Acids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React with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dirty="0">
                <a:solidFill>
                  <a:srgbClr val="FE9B0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Carbonates</a:t>
            </a:r>
          </a:p>
        </p:txBody>
      </p:sp>
      <p:pic>
        <p:nvPicPr>
          <p:cNvPr id="176131" name="Picture 3" descr="rxncarbonates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257800" y="1295400"/>
            <a:ext cx="3622675" cy="4114800"/>
          </a:xfrm>
          <a:noFill/>
          <a:ln/>
        </p:spPr>
      </p:pic>
      <p:sp>
        <p:nvSpPr>
          <p:cNvPr id="176132" name="Text Box 4"/>
          <p:cNvSpPr txBox="1">
            <a:spLocks noChangeArrowheads="1"/>
          </p:cNvSpPr>
          <p:nvPr/>
        </p:nvSpPr>
        <p:spPr bwMode="auto">
          <a:xfrm>
            <a:off x="609600" y="1524000"/>
            <a:ext cx="464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2HC</a:t>
            </a:r>
            <a:r>
              <a:rPr lang="en-US" sz="2800" baseline="-25000">
                <a:solidFill>
                  <a:srgbClr val="FF0000"/>
                </a:solidFill>
              </a:rPr>
              <a:t>2</a:t>
            </a:r>
            <a:r>
              <a:rPr lang="en-US" sz="2800">
                <a:solidFill>
                  <a:srgbClr val="FF0000"/>
                </a:solidFill>
              </a:rPr>
              <a:t>H</a:t>
            </a:r>
            <a:r>
              <a:rPr lang="en-US" sz="2800" baseline="-25000">
                <a:solidFill>
                  <a:srgbClr val="FF0000"/>
                </a:solidFill>
              </a:rPr>
              <a:t>3</a:t>
            </a:r>
            <a:r>
              <a:rPr lang="en-US" sz="2800">
                <a:solidFill>
                  <a:srgbClr val="FF0000"/>
                </a:solidFill>
              </a:rPr>
              <a:t>O</a:t>
            </a:r>
            <a:r>
              <a:rPr lang="en-US" sz="2800" baseline="-25000">
                <a:solidFill>
                  <a:srgbClr val="FF0000"/>
                </a:solidFill>
              </a:rPr>
              <a:t>2</a:t>
            </a:r>
            <a:r>
              <a:rPr lang="en-US" sz="2800"/>
              <a:t>  </a:t>
            </a:r>
            <a:r>
              <a:rPr lang="en-US" sz="2800">
                <a:solidFill>
                  <a:srgbClr val="000000"/>
                </a:solidFill>
              </a:rPr>
              <a:t>+</a:t>
            </a:r>
            <a:r>
              <a:rPr lang="en-US" sz="2800"/>
              <a:t>  </a:t>
            </a:r>
            <a:r>
              <a:rPr lang="en-US" sz="2800">
                <a:solidFill>
                  <a:srgbClr val="FE9B03"/>
                </a:solidFill>
              </a:rPr>
              <a:t>Na</a:t>
            </a:r>
            <a:r>
              <a:rPr lang="en-US" sz="2800" baseline="-25000">
                <a:solidFill>
                  <a:srgbClr val="FE9B03"/>
                </a:solidFill>
              </a:rPr>
              <a:t>2</a:t>
            </a:r>
            <a:r>
              <a:rPr lang="en-US" sz="2800">
                <a:solidFill>
                  <a:srgbClr val="FE9B03"/>
                </a:solidFill>
              </a:rPr>
              <a:t>CO</a:t>
            </a:r>
            <a:r>
              <a:rPr lang="en-US" sz="2800" baseline="-25000">
                <a:solidFill>
                  <a:srgbClr val="FE9B03"/>
                </a:solidFill>
              </a:rPr>
              <a:t>3</a:t>
            </a:r>
          </a:p>
        </p:txBody>
      </p:sp>
      <p:sp>
        <p:nvSpPr>
          <p:cNvPr id="176133" name="Line 5"/>
          <p:cNvSpPr>
            <a:spLocks noChangeShapeType="1"/>
          </p:cNvSpPr>
          <p:nvPr/>
        </p:nvSpPr>
        <p:spPr bwMode="auto">
          <a:xfrm>
            <a:off x="2895600" y="2133600"/>
            <a:ext cx="0" cy="91440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6134" name="Text Box 6"/>
          <p:cNvSpPr txBox="1">
            <a:spLocks noChangeArrowheads="1"/>
          </p:cNvSpPr>
          <p:nvPr/>
        </p:nvSpPr>
        <p:spPr bwMode="auto">
          <a:xfrm>
            <a:off x="381000" y="3276600"/>
            <a:ext cx="4670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000000"/>
                </a:solidFill>
              </a:rPr>
              <a:t>2 NaC</a:t>
            </a:r>
            <a:r>
              <a:rPr lang="en-US" sz="2800" baseline="-25000">
                <a:solidFill>
                  <a:srgbClr val="000000"/>
                </a:solidFill>
              </a:rPr>
              <a:t>2</a:t>
            </a:r>
            <a:r>
              <a:rPr lang="en-US" sz="2800">
                <a:solidFill>
                  <a:srgbClr val="000000"/>
                </a:solidFill>
              </a:rPr>
              <a:t>H</a:t>
            </a:r>
            <a:r>
              <a:rPr lang="en-US" sz="2800" baseline="-25000">
                <a:solidFill>
                  <a:srgbClr val="000000"/>
                </a:solidFill>
              </a:rPr>
              <a:t>3</a:t>
            </a:r>
            <a:r>
              <a:rPr lang="en-US" sz="2800">
                <a:solidFill>
                  <a:srgbClr val="000000"/>
                </a:solidFill>
              </a:rPr>
              <a:t>O</a:t>
            </a:r>
            <a:r>
              <a:rPr lang="en-US" sz="2800" baseline="-25000">
                <a:solidFill>
                  <a:srgbClr val="000000"/>
                </a:solidFill>
              </a:rPr>
              <a:t>2</a:t>
            </a:r>
            <a:r>
              <a:rPr lang="en-US" sz="2800">
                <a:solidFill>
                  <a:srgbClr val="000000"/>
                </a:solidFill>
              </a:rPr>
              <a:t> + H</a:t>
            </a:r>
            <a:r>
              <a:rPr lang="en-US" sz="2800" baseline="-25000">
                <a:solidFill>
                  <a:srgbClr val="000000"/>
                </a:solidFill>
              </a:rPr>
              <a:t>2</a:t>
            </a:r>
            <a:r>
              <a:rPr lang="en-US" sz="2800">
                <a:solidFill>
                  <a:srgbClr val="000000"/>
                </a:solidFill>
              </a:rPr>
              <a:t>O + CO</a:t>
            </a:r>
            <a:r>
              <a:rPr lang="en-US" sz="2800" baseline="-25000">
                <a:solidFill>
                  <a:srgbClr val="000000"/>
                </a:solidFill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76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500"/>
                                        <p:tgtEl>
                                          <p:spTgt spid="176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176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2" grpId="0"/>
      <p:bldP spid="176132" grpId="1"/>
      <p:bldP spid="176133" grpId="0" animBg="1"/>
      <p:bldP spid="1761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32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Effects of Acid Rain on Marble</a:t>
            </a:r>
            <a:br>
              <a:rPr lang="en-US" sz="32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</a:br>
            <a:r>
              <a:rPr lang="en-US" sz="32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(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calcium 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carbonate</a:t>
            </a:r>
            <a:r>
              <a:rPr lang="en-US" sz="32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)</a:t>
            </a:r>
          </a:p>
        </p:txBody>
      </p:sp>
      <p:pic>
        <p:nvPicPr>
          <p:cNvPr id="179203" name="Picture 3" descr="Acidrain_GWbefore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62025" y="1981200"/>
            <a:ext cx="3255963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9204" name="Picture 4" descr="Acidrain_GWaft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929188" y="1981200"/>
            <a:ext cx="3246437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9205" name="Text Box 5"/>
          <p:cNvSpPr txBox="1">
            <a:spLocks noChangeArrowheads="1"/>
          </p:cNvSpPr>
          <p:nvPr/>
        </p:nvSpPr>
        <p:spPr bwMode="auto">
          <a:xfrm>
            <a:off x="990600" y="6027003"/>
            <a:ext cx="317586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292929"/>
                </a:solidFill>
              </a:rPr>
              <a:t>George Washington:</a:t>
            </a:r>
          </a:p>
          <a:p>
            <a:pPr algn="ctr"/>
            <a:r>
              <a:rPr lang="en-US" dirty="0">
                <a:solidFill>
                  <a:srgbClr val="292929"/>
                </a:solidFill>
              </a:rPr>
              <a:t>BEFORE</a:t>
            </a:r>
          </a:p>
        </p:txBody>
      </p:sp>
      <p:sp>
        <p:nvSpPr>
          <p:cNvPr id="179206" name="Text Box 6"/>
          <p:cNvSpPr txBox="1">
            <a:spLocks noChangeArrowheads="1"/>
          </p:cNvSpPr>
          <p:nvPr/>
        </p:nvSpPr>
        <p:spPr bwMode="auto">
          <a:xfrm>
            <a:off x="5029200" y="6027003"/>
            <a:ext cx="317586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292929"/>
                </a:solidFill>
              </a:rPr>
              <a:t>George Washington:</a:t>
            </a:r>
          </a:p>
          <a:p>
            <a:pPr algn="ctr"/>
            <a:r>
              <a:rPr lang="en-US" dirty="0">
                <a:solidFill>
                  <a:srgbClr val="292929"/>
                </a:solidFill>
              </a:rPr>
              <a:t>AFTER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9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79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5" grpId="0"/>
      <p:bldP spid="17920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924800" cy="838200"/>
          </a:xfrm>
        </p:spPr>
        <p:txBody>
          <a:bodyPr/>
          <a:lstStyle/>
          <a:p>
            <a:r>
              <a:rPr lang="en-US" dirty="0">
                <a:solidFill>
                  <a:srgbClr val="0066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Acids Neutralize Bases</a:t>
            </a:r>
          </a:p>
        </p:txBody>
      </p:sp>
      <p:sp>
        <p:nvSpPr>
          <p:cNvPr id="178179" name="Text Box 3"/>
          <p:cNvSpPr txBox="1">
            <a:spLocks noChangeArrowheads="1"/>
          </p:cNvSpPr>
          <p:nvPr/>
        </p:nvSpPr>
        <p:spPr bwMode="auto">
          <a:xfrm>
            <a:off x="1660525" y="2590800"/>
            <a:ext cx="5426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 err="1">
                <a:solidFill>
                  <a:srgbClr val="292929"/>
                </a:solidFill>
              </a:rPr>
              <a:t>HCl</a:t>
            </a:r>
            <a:r>
              <a:rPr lang="en-US" sz="2800" dirty="0">
                <a:solidFill>
                  <a:srgbClr val="292929"/>
                </a:solidFill>
              </a:rPr>
              <a:t> + </a:t>
            </a:r>
            <a:r>
              <a:rPr lang="en-US" sz="2800" dirty="0" err="1">
                <a:solidFill>
                  <a:srgbClr val="292929"/>
                </a:solidFill>
              </a:rPr>
              <a:t>NaOH</a:t>
            </a:r>
            <a:r>
              <a:rPr lang="en-US" sz="2800" dirty="0">
                <a:solidFill>
                  <a:srgbClr val="292929"/>
                </a:solidFill>
              </a:rPr>
              <a:t>  </a:t>
            </a:r>
            <a:r>
              <a:rPr lang="en-US" sz="2800" dirty="0">
                <a:solidFill>
                  <a:srgbClr val="292929"/>
                </a:solidFill>
                <a:sym typeface="Wingdings" pitchFamily="2" charset="2"/>
              </a:rPr>
              <a:t> </a:t>
            </a:r>
            <a:r>
              <a:rPr lang="en-US" sz="2800" dirty="0" err="1">
                <a:solidFill>
                  <a:srgbClr val="114FFB"/>
                </a:solidFill>
                <a:sym typeface="Wingdings" pitchFamily="2" charset="2"/>
              </a:rPr>
              <a:t>NaCl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>
                <a:solidFill>
                  <a:srgbClr val="292929"/>
                </a:solidFill>
                <a:sym typeface="Wingdings" pitchFamily="2" charset="2"/>
              </a:rPr>
              <a:t>+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>
                <a:solidFill>
                  <a:srgbClr val="C00000"/>
                </a:solidFill>
                <a:sym typeface="Wingdings" pitchFamily="2" charset="2"/>
              </a:rPr>
              <a:t>H</a:t>
            </a:r>
            <a:r>
              <a:rPr lang="en-US" sz="2800" baseline="-25000" dirty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sz="2800" dirty="0">
                <a:solidFill>
                  <a:srgbClr val="C00000"/>
                </a:solidFill>
                <a:sym typeface="Wingdings" pitchFamily="2" charset="2"/>
              </a:rPr>
              <a:t>O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178180" name="Text Box 4"/>
          <p:cNvSpPr txBox="1">
            <a:spLocks noChangeArrowheads="1"/>
          </p:cNvSpPr>
          <p:nvPr/>
        </p:nvSpPr>
        <p:spPr bwMode="auto">
          <a:xfrm>
            <a:off x="533400" y="1295400"/>
            <a:ext cx="8382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292929"/>
                </a:solidFill>
              </a:rPr>
              <a:t>Neutralization reactions ALWAYS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292929"/>
                </a:solidFill>
              </a:rPr>
              <a:t>produce a </a:t>
            </a:r>
            <a:r>
              <a:rPr lang="en-US" sz="2800" dirty="0">
                <a:solidFill>
                  <a:srgbClr val="114FFB"/>
                </a:solidFill>
              </a:rPr>
              <a:t>salt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292929"/>
                </a:solidFill>
              </a:rPr>
              <a:t>and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C00000"/>
                </a:solidFill>
              </a:rPr>
              <a:t>water</a:t>
            </a:r>
            <a:r>
              <a:rPr lang="en-US" sz="2800" dirty="0"/>
              <a:t>.</a:t>
            </a:r>
          </a:p>
        </p:txBody>
      </p:sp>
      <p:sp>
        <p:nvSpPr>
          <p:cNvPr id="178181" name="Text Box 5"/>
          <p:cNvSpPr txBox="1">
            <a:spLocks noChangeArrowheads="1"/>
          </p:cNvSpPr>
          <p:nvPr/>
        </p:nvSpPr>
        <p:spPr bwMode="auto">
          <a:xfrm>
            <a:off x="914400" y="3429000"/>
            <a:ext cx="6858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292929"/>
                </a:solidFill>
              </a:rPr>
              <a:t>H</a:t>
            </a:r>
            <a:r>
              <a:rPr lang="en-US" sz="2800" baseline="-25000" dirty="0">
                <a:solidFill>
                  <a:srgbClr val="292929"/>
                </a:solidFill>
              </a:rPr>
              <a:t>2</a:t>
            </a:r>
            <a:r>
              <a:rPr lang="en-US" sz="2800" dirty="0">
                <a:solidFill>
                  <a:srgbClr val="292929"/>
                </a:solidFill>
              </a:rPr>
              <a:t>SO</a:t>
            </a:r>
            <a:r>
              <a:rPr lang="en-US" sz="2800" baseline="-25000" dirty="0">
                <a:solidFill>
                  <a:srgbClr val="292929"/>
                </a:solidFill>
              </a:rPr>
              <a:t>4</a:t>
            </a:r>
            <a:r>
              <a:rPr lang="en-US" sz="2800" dirty="0">
                <a:solidFill>
                  <a:srgbClr val="292929"/>
                </a:solidFill>
              </a:rPr>
              <a:t> + 2NaOH  </a:t>
            </a:r>
            <a:r>
              <a:rPr lang="en-US" sz="2800" dirty="0">
                <a:solidFill>
                  <a:srgbClr val="292929"/>
                </a:solidFill>
                <a:sym typeface="Wingdings" pitchFamily="2" charset="2"/>
              </a:rPr>
              <a:t> </a:t>
            </a:r>
            <a:r>
              <a:rPr lang="en-US" sz="2800" dirty="0">
                <a:solidFill>
                  <a:srgbClr val="114FFB"/>
                </a:solidFill>
                <a:sym typeface="Wingdings" pitchFamily="2" charset="2"/>
              </a:rPr>
              <a:t>Na</a:t>
            </a:r>
            <a:r>
              <a:rPr lang="en-US" sz="2800" baseline="-25000" dirty="0">
                <a:solidFill>
                  <a:srgbClr val="114FFB"/>
                </a:solidFill>
                <a:sym typeface="Wingdings" pitchFamily="2" charset="2"/>
              </a:rPr>
              <a:t>2</a:t>
            </a:r>
            <a:r>
              <a:rPr lang="en-US" sz="2800" dirty="0">
                <a:solidFill>
                  <a:srgbClr val="114FFB"/>
                </a:solidFill>
                <a:sym typeface="Wingdings" pitchFamily="2" charset="2"/>
              </a:rPr>
              <a:t>SO</a:t>
            </a:r>
            <a:r>
              <a:rPr lang="en-US" sz="2800" baseline="-25000" dirty="0">
                <a:solidFill>
                  <a:srgbClr val="114FFB"/>
                </a:solidFill>
                <a:sym typeface="Wingdings" pitchFamily="2" charset="2"/>
              </a:rPr>
              <a:t>4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>
                <a:solidFill>
                  <a:srgbClr val="292929"/>
                </a:solidFill>
                <a:sym typeface="Wingdings" pitchFamily="2" charset="2"/>
              </a:rPr>
              <a:t>+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>
                <a:solidFill>
                  <a:srgbClr val="C00000"/>
                </a:solidFill>
                <a:sym typeface="Wingdings" pitchFamily="2" charset="2"/>
              </a:rPr>
              <a:t>2H</a:t>
            </a:r>
            <a:r>
              <a:rPr lang="en-US" sz="2800" baseline="-25000" dirty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sz="2800" dirty="0">
                <a:solidFill>
                  <a:srgbClr val="C00000"/>
                </a:solidFill>
                <a:sym typeface="Wingdings" pitchFamily="2" charset="2"/>
              </a:rPr>
              <a:t>O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178182" name="Text Box 6"/>
          <p:cNvSpPr txBox="1">
            <a:spLocks noChangeArrowheads="1"/>
          </p:cNvSpPr>
          <p:nvPr/>
        </p:nvSpPr>
        <p:spPr bwMode="auto">
          <a:xfrm>
            <a:off x="609600" y="4267200"/>
            <a:ext cx="7391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292929"/>
                </a:solidFill>
              </a:rPr>
              <a:t>2HNO</a:t>
            </a:r>
            <a:r>
              <a:rPr lang="en-US" sz="2800" baseline="-25000" dirty="0">
                <a:solidFill>
                  <a:srgbClr val="292929"/>
                </a:solidFill>
              </a:rPr>
              <a:t>3</a:t>
            </a:r>
            <a:r>
              <a:rPr lang="en-US" sz="2800" dirty="0">
                <a:solidFill>
                  <a:srgbClr val="292929"/>
                </a:solidFill>
              </a:rPr>
              <a:t> + Mg(OH)</a:t>
            </a:r>
            <a:r>
              <a:rPr lang="en-US" sz="2800" baseline="-25000" dirty="0">
                <a:solidFill>
                  <a:srgbClr val="292929"/>
                </a:solidFill>
              </a:rPr>
              <a:t>2</a:t>
            </a:r>
            <a:r>
              <a:rPr lang="en-US" sz="2800" dirty="0">
                <a:solidFill>
                  <a:srgbClr val="292929"/>
                </a:solidFill>
              </a:rPr>
              <a:t>  </a:t>
            </a:r>
            <a:r>
              <a:rPr lang="en-US" sz="2800" dirty="0">
                <a:solidFill>
                  <a:srgbClr val="292929"/>
                </a:solidFill>
                <a:sym typeface="Wingdings" pitchFamily="2" charset="2"/>
              </a:rPr>
              <a:t> </a:t>
            </a:r>
            <a:r>
              <a:rPr lang="en-US" sz="2800" dirty="0">
                <a:solidFill>
                  <a:srgbClr val="114FFB"/>
                </a:solidFill>
                <a:sym typeface="Wingdings" pitchFamily="2" charset="2"/>
              </a:rPr>
              <a:t>Mg(NO</a:t>
            </a:r>
            <a:r>
              <a:rPr lang="en-US" sz="2800" baseline="-25000" dirty="0">
                <a:solidFill>
                  <a:srgbClr val="114FFB"/>
                </a:solidFill>
                <a:sym typeface="Wingdings" pitchFamily="2" charset="2"/>
              </a:rPr>
              <a:t>3</a:t>
            </a:r>
            <a:r>
              <a:rPr lang="en-US" sz="2800" dirty="0">
                <a:solidFill>
                  <a:srgbClr val="114FFB"/>
                </a:solidFill>
                <a:sym typeface="Wingdings" pitchFamily="2" charset="2"/>
              </a:rPr>
              <a:t>)</a:t>
            </a:r>
            <a:r>
              <a:rPr lang="en-US" sz="2800" baseline="-25000" dirty="0">
                <a:solidFill>
                  <a:srgbClr val="114FFB"/>
                </a:solidFill>
                <a:sym typeface="Wingdings" pitchFamily="2" charset="2"/>
              </a:rPr>
              <a:t>2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>
                <a:solidFill>
                  <a:srgbClr val="292929"/>
                </a:solidFill>
                <a:sym typeface="Wingdings" pitchFamily="2" charset="2"/>
              </a:rPr>
              <a:t>+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>
                <a:solidFill>
                  <a:srgbClr val="C00000"/>
                </a:solidFill>
                <a:sym typeface="Wingdings" pitchFamily="2" charset="2"/>
              </a:rPr>
              <a:t>2H</a:t>
            </a:r>
            <a:r>
              <a:rPr lang="en-US" sz="2800" baseline="-25000" dirty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sz="2800" dirty="0">
                <a:solidFill>
                  <a:srgbClr val="C00000"/>
                </a:solidFill>
                <a:sym typeface="Wingdings" pitchFamily="2" charset="2"/>
              </a:rPr>
              <a:t>O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8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8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8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79" grpId="0"/>
      <p:bldP spid="178181" grpId="0"/>
      <p:bldP spid="17818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85800"/>
          </a:xfrm>
        </p:spPr>
        <p:txBody>
          <a:bodyPr/>
          <a:lstStyle/>
          <a:p>
            <a:r>
              <a:rPr lang="en-US" sz="4000" dirty="0">
                <a:solidFill>
                  <a:srgbClr val="006600"/>
                </a:solidFill>
              </a:rPr>
              <a:t>Properties of Bases</a:t>
            </a:r>
          </a:p>
        </p:txBody>
      </p:sp>
      <p:sp>
        <p:nvSpPr>
          <p:cNvPr id="180227" name="Text Box 3"/>
          <p:cNvSpPr txBox="1">
            <a:spLocks noChangeArrowheads="1"/>
          </p:cNvSpPr>
          <p:nvPr/>
        </p:nvSpPr>
        <p:spPr bwMode="auto">
          <a:xfrm>
            <a:off x="533400" y="1066800"/>
            <a:ext cx="80772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6600"/>
                </a:solidFill>
              </a:rPr>
              <a:t> Bases are proton (hydrogen ion, H</a:t>
            </a:r>
            <a:r>
              <a:rPr lang="en-US" sz="3200" baseline="30000" dirty="0" smtClean="0">
                <a:solidFill>
                  <a:srgbClr val="006600"/>
                </a:solidFill>
              </a:rPr>
              <a:t>+</a:t>
            </a:r>
            <a:r>
              <a:rPr lang="en-US" sz="3200" dirty="0" smtClean="0">
                <a:solidFill>
                  <a:srgbClr val="006600"/>
                </a:solidFill>
              </a:rPr>
              <a:t>) acceptors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6600"/>
                </a:solidFill>
              </a:rPr>
              <a:t> Bases have a pH greater than 7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6600"/>
                </a:solidFill>
              </a:rPr>
              <a:t> </a:t>
            </a:r>
            <a:r>
              <a:rPr lang="en-US" sz="3200" dirty="0">
                <a:solidFill>
                  <a:srgbClr val="006600"/>
                </a:solidFill>
              </a:rPr>
              <a:t>Bases taste bitter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>
                <a:solidFill>
                  <a:srgbClr val="006600"/>
                </a:solidFill>
              </a:rPr>
              <a:t> Bases effect indicators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>
                <a:solidFill>
                  <a:srgbClr val="006600"/>
                </a:solidFill>
              </a:rPr>
              <a:t> Red litmus turns blue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>
                <a:solidFill>
                  <a:srgbClr val="006600"/>
                </a:solidFill>
              </a:rPr>
              <a:t> Phenolphthalein turns purple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6600"/>
                </a:solidFill>
              </a:rPr>
              <a:t> </a:t>
            </a:r>
            <a:r>
              <a:rPr lang="en-US" sz="3200" dirty="0">
                <a:solidFill>
                  <a:srgbClr val="006600"/>
                </a:solidFill>
              </a:rPr>
              <a:t>Solutions of bases feel slippery</a:t>
            </a:r>
            <a:endParaRPr lang="en-US" sz="3200" baseline="-25000" dirty="0">
              <a:solidFill>
                <a:srgbClr val="006600"/>
              </a:solidFill>
            </a:endParaRP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>
                <a:solidFill>
                  <a:srgbClr val="006600"/>
                </a:solidFill>
              </a:rPr>
              <a:t> Bases neutralize acids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80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80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80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180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180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180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534400" cy="838200"/>
          </a:xfrm>
        </p:spPr>
        <p:txBody>
          <a:bodyPr/>
          <a:lstStyle/>
          <a:p>
            <a:r>
              <a:rPr lang="en-US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Bases are Proton (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H</a:t>
            </a:r>
            <a:r>
              <a:rPr lang="en-US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+</a:t>
            </a:r>
            <a:r>
              <a:rPr lang="en-US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ion) Acceptors</a:t>
            </a:r>
            <a:endParaRPr lang="en-US" dirty="0">
              <a:solidFill>
                <a:srgbClr val="006600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6705600" cy="2438400"/>
          </a:xfrm>
        </p:spPr>
        <p:txBody>
          <a:bodyPr/>
          <a:lstStyle/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rgbClr val="292929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Sodium hydroxide (lye), </a:t>
            </a:r>
            <a:r>
              <a:rPr lang="en-US" sz="2800" dirty="0" err="1">
                <a:solidFill>
                  <a:srgbClr val="333399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NaOH</a:t>
            </a:r>
            <a:endParaRPr lang="en-US" sz="2800" dirty="0">
              <a:solidFill>
                <a:srgbClr val="333399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rgbClr val="292929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Potassium hydroxide, </a:t>
            </a:r>
            <a:r>
              <a:rPr lang="en-US" sz="2800" dirty="0">
                <a:solidFill>
                  <a:srgbClr val="333399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KOH</a:t>
            </a:r>
          </a:p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rgbClr val="292929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Magnesium hydroxide, </a:t>
            </a:r>
            <a:r>
              <a:rPr lang="en-US" sz="2800" dirty="0">
                <a:solidFill>
                  <a:srgbClr val="333399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Mg(OH)</a:t>
            </a:r>
            <a:r>
              <a:rPr lang="en-US" sz="2800" baseline="-25000" dirty="0">
                <a:solidFill>
                  <a:srgbClr val="333399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2</a:t>
            </a:r>
          </a:p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rgbClr val="292929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Calcium hydroxide (lime), </a:t>
            </a:r>
            <a:r>
              <a:rPr lang="en-US" sz="2800" dirty="0">
                <a:solidFill>
                  <a:srgbClr val="333399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Ca(OH)</a:t>
            </a:r>
            <a:r>
              <a:rPr lang="en-US" sz="2800" baseline="-25000" dirty="0">
                <a:solidFill>
                  <a:srgbClr val="333399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2</a:t>
            </a:r>
          </a:p>
        </p:txBody>
      </p:sp>
      <p:sp>
        <p:nvSpPr>
          <p:cNvPr id="5" name="TextBox 4"/>
          <p:cNvSpPr txBox="1"/>
          <p:nvPr/>
        </p:nvSpPr>
        <p:spPr>
          <a:xfrm flipH="1">
            <a:off x="533400" y="3733800"/>
            <a:ext cx="7924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333399"/>
                </a:solidFill>
              </a:rPr>
              <a:t>OH</a:t>
            </a:r>
            <a:r>
              <a:rPr lang="en-US" sz="2800" baseline="30000" dirty="0" smtClean="0">
                <a:solidFill>
                  <a:srgbClr val="333399"/>
                </a:solidFill>
              </a:rPr>
              <a:t>-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292929"/>
                </a:solidFill>
              </a:rPr>
              <a:t>(hydroxide) in base combines with </a:t>
            </a:r>
            <a:r>
              <a:rPr lang="en-US" sz="2800" dirty="0" smtClean="0">
                <a:solidFill>
                  <a:srgbClr val="C00000"/>
                </a:solidFill>
              </a:rPr>
              <a:t>H</a:t>
            </a:r>
            <a:r>
              <a:rPr lang="en-US" sz="2800" baseline="30000" dirty="0" smtClean="0">
                <a:solidFill>
                  <a:srgbClr val="C00000"/>
                </a:solidFill>
              </a:rPr>
              <a:t>+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292929"/>
                </a:solidFill>
              </a:rPr>
              <a:t>in acids to form water</a:t>
            </a:r>
          </a:p>
          <a:p>
            <a:endParaRPr lang="en-US" sz="2800" dirty="0">
              <a:solidFill>
                <a:srgbClr val="292929"/>
              </a:solidFill>
            </a:endParaRPr>
          </a:p>
          <a:p>
            <a:pPr algn="ctr"/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sz="2800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sz="28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</a:t>
            </a:r>
            <a:r>
              <a:rPr lang="en-US" sz="280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OH</a:t>
            </a:r>
            <a:r>
              <a:rPr lang="en-US" sz="2800" baseline="3000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sz="28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H</a:t>
            </a:r>
            <a:r>
              <a:rPr lang="en-US" sz="2800" baseline="-250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sz="28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O</a:t>
            </a:r>
            <a:endParaRPr lang="en-US" sz="2800" dirty="0">
              <a:solidFill>
                <a:srgbClr val="29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181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457200"/>
            <a:ext cx="2819400" cy="4343400"/>
          </a:xfrm>
        </p:spPr>
        <p:txBody>
          <a:bodyPr/>
          <a:lstStyle/>
          <a:p>
            <a:r>
              <a:rPr lang="en-US" dirty="0">
                <a:solidFill>
                  <a:srgbClr val="0066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Bases have a pH greater than 7</a:t>
            </a:r>
          </a:p>
        </p:txBody>
      </p:sp>
      <p:pic>
        <p:nvPicPr>
          <p:cNvPr id="183301" name="Picture 5" descr="File:PH scale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533400"/>
            <a:ext cx="5680710" cy="533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0"/>
            <a:ext cx="5943600" cy="838200"/>
          </a:xfrm>
        </p:spPr>
        <p:txBody>
          <a:bodyPr/>
          <a:lstStyle/>
          <a:p>
            <a:r>
              <a:rPr lang="en-US" dirty="0">
                <a:solidFill>
                  <a:srgbClr val="0066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Bases Effect Indicators</a:t>
            </a:r>
          </a:p>
        </p:txBody>
      </p:sp>
      <p:pic>
        <p:nvPicPr>
          <p:cNvPr id="182275" name="Picture 3" descr="baselitmus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143000" y="2133600"/>
            <a:ext cx="3810000" cy="1393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2276" name="Text Box 4"/>
          <p:cNvSpPr txBox="1">
            <a:spLocks noChangeArrowheads="1"/>
          </p:cNvSpPr>
          <p:nvPr/>
        </p:nvSpPr>
        <p:spPr bwMode="auto">
          <a:xfrm>
            <a:off x="457200" y="4114800"/>
            <a:ext cx="5181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Red</a:t>
            </a:r>
            <a:r>
              <a:rPr lang="en-US" sz="3200" dirty="0">
                <a:solidFill>
                  <a:srgbClr val="292929"/>
                </a:solidFill>
              </a:rPr>
              <a:t> litmus paper turns </a:t>
            </a:r>
            <a:r>
              <a:rPr lang="en-US" sz="3200" dirty="0">
                <a:solidFill>
                  <a:srgbClr val="114FFB"/>
                </a:solidFill>
              </a:rPr>
              <a:t>blue</a:t>
            </a:r>
            <a:r>
              <a:rPr lang="en-US" sz="3200" dirty="0">
                <a:solidFill>
                  <a:srgbClr val="292929"/>
                </a:solidFill>
              </a:rPr>
              <a:t> in contact with a base.</a:t>
            </a:r>
          </a:p>
        </p:txBody>
      </p:sp>
      <p:pic>
        <p:nvPicPr>
          <p:cNvPr id="182277" name="Picture 5" descr="phenolphthalein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6172200" y="685800"/>
            <a:ext cx="2560638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2278" name="Text Box 6"/>
          <p:cNvSpPr txBox="1">
            <a:spLocks noChangeArrowheads="1"/>
          </p:cNvSpPr>
          <p:nvPr/>
        </p:nvSpPr>
        <p:spPr bwMode="auto">
          <a:xfrm>
            <a:off x="5927725" y="4114800"/>
            <a:ext cx="321627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292929"/>
                </a:solidFill>
              </a:rPr>
              <a:t>Phenolphthalein turns </a:t>
            </a:r>
            <a:r>
              <a:rPr lang="en-US" sz="3200" dirty="0" smtClean="0">
                <a:solidFill>
                  <a:srgbClr val="FF66CC"/>
                </a:solidFill>
              </a:rPr>
              <a:t>bright pink</a:t>
            </a:r>
            <a:r>
              <a:rPr lang="en-US" sz="3200" dirty="0" smtClean="0">
                <a:solidFill>
                  <a:srgbClr val="292929"/>
                </a:solidFill>
              </a:rPr>
              <a:t> </a:t>
            </a:r>
            <a:r>
              <a:rPr lang="en-US" sz="3200" dirty="0">
                <a:solidFill>
                  <a:srgbClr val="292929"/>
                </a:solidFill>
              </a:rPr>
              <a:t>in a base.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6" grpId="0"/>
      <p:bldP spid="18227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5334000" cy="1295400"/>
          </a:xfrm>
        </p:spPr>
        <p:txBody>
          <a:bodyPr/>
          <a:lstStyle/>
          <a:p>
            <a:r>
              <a:rPr lang="en-US" dirty="0">
                <a:solidFill>
                  <a:srgbClr val="0066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Bases Neutralize Acids</a:t>
            </a:r>
          </a:p>
        </p:txBody>
      </p:sp>
      <p:pic>
        <p:nvPicPr>
          <p:cNvPr id="184323" name="Picture 3" descr="philipsmm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400800" y="304800"/>
            <a:ext cx="2320203" cy="3505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4324" name="Text Box 4"/>
          <p:cNvSpPr txBox="1">
            <a:spLocks noChangeArrowheads="1"/>
          </p:cNvSpPr>
          <p:nvPr/>
        </p:nvSpPr>
        <p:spPr bwMode="auto">
          <a:xfrm>
            <a:off x="381000" y="1676400"/>
            <a:ext cx="58832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6600"/>
                </a:solidFill>
              </a:rPr>
              <a:t>Milk of Magnesia contains magnesium hydroxide, Mg(OH)</a:t>
            </a:r>
            <a:r>
              <a:rPr lang="en-US" sz="2800" baseline="-25000" dirty="0">
                <a:solidFill>
                  <a:srgbClr val="006600"/>
                </a:solidFill>
              </a:rPr>
              <a:t>2</a:t>
            </a:r>
            <a:r>
              <a:rPr lang="en-US" sz="2800" dirty="0">
                <a:solidFill>
                  <a:srgbClr val="006600"/>
                </a:solidFill>
              </a:rPr>
              <a:t>, which neutralizes stomach acid, </a:t>
            </a:r>
            <a:r>
              <a:rPr lang="en-US" sz="2800" dirty="0" err="1">
                <a:solidFill>
                  <a:srgbClr val="006600"/>
                </a:solidFill>
              </a:rPr>
              <a:t>HCl</a:t>
            </a:r>
            <a:r>
              <a:rPr lang="en-US" sz="2800" dirty="0">
                <a:solidFill>
                  <a:srgbClr val="006600"/>
                </a:solidFill>
              </a:rPr>
              <a:t>.</a:t>
            </a:r>
          </a:p>
        </p:txBody>
      </p:sp>
      <p:sp>
        <p:nvSpPr>
          <p:cNvPr id="184325" name="Text Box 5"/>
          <p:cNvSpPr txBox="1">
            <a:spLocks noChangeArrowheads="1"/>
          </p:cNvSpPr>
          <p:nvPr/>
        </p:nvSpPr>
        <p:spPr bwMode="auto">
          <a:xfrm>
            <a:off x="457200" y="4267200"/>
            <a:ext cx="3140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292929"/>
                </a:solidFill>
              </a:rPr>
              <a:t>2 </a:t>
            </a:r>
            <a:r>
              <a:rPr lang="en-US" sz="2800" dirty="0" err="1">
                <a:solidFill>
                  <a:srgbClr val="292929"/>
                </a:solidFill>
              </a:rPr>
              <a:t>HCl</a:t>
            </a:r>
            <a:r>
              <a:rPr lang="en-US" sz="2800" dirty="0">
                <a:solidFill>
                  <a:srgbClr val="292929"/>
                </a:solidFill>
              </a:rPr>
              <a:t> + Mg(OH)</a:t>
            </a:r>
            <a:r>
              <a:rPr lang="en-US" sz="2800" baseline="-25000" dirty="0">
                <a:solidFill>
                  <a:srgbClr val="292929"/>
                </a:solidFill>
              </a:rPr>
              <a:t>2</a:t>
            </a:r>
            <a:endParaRPr lang="en-US" sz="2800" dirty="0">
              <a:solidFill>
                <a:srgbClr val="292929"/>
              </a:solidFill>
            </a:endParaRPr>
          </a:p>
        </p:txBody>
      </p:sp>
      <p:sp>
        <p:nvSpPr>
          <p:cNvPr id="184326" name="Text Box 6"/>
          <p:cNvSpPr txBox="1">
            <a:spLocks noChangeArrowheads="1"/>
          </p:cNvSpPr>
          <p:nvPr/>
        </p:nvSpPr>
        <p:spPr bwMode="auto">
          <a:xfrm>
            <a:off x="4648200" y="4267200"/>
            <a:ext cx="27543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292929"/>
                </a:solidFill>
                <a:sym typeface="Wingdings" pitchFamily="2" charset="2"/>
              </a:rPr>
              <a:t>MgCl</a:t>
            </a:r>
            <a:r>
              <a:rPr lang="en-US" sz="2800" baseline="-25000" dirty="0">
                <a:solidFill>
                  <a:srgbClr val="292929"/>
                </a:solidFill>
                <a:sym typeface="Wingdings" pitchFamily="2" charset="2"/>
              </a:rPr>
              <a:t>2</a:t>
            </a:r>
            <a:r>
              <a:rPr lang="en-US" sz="2800" dirty="0">
                <a:solidFill>
                  <a:srgbClr val="292929"/>
                </a:solidFill>
                <a:sym typeface="Wingdings" pitchFamily="2" charset="2"/>
              </a:rPr>
              <a:t> + 2 H</a:t>
            </a:r>
            <a:r>
              <a:rPr lang="en-US" sz="2800" baseline="-25000" dirty="0">
                <a:solidFill>
                  <a:srgbClr val="292929"/>
                </a:solidFill>
                <a:sym typeface="Wingdings" pitchFamily="2" charset="2"/>
              </a:rPr>
              <a:t>2</a:t>
            </a:r>
            <a:r>
              <a:rPr lang="en-US" sz="2800" dirty="0">
                <a:solidFill>
                  <a:srgbClr val="292929"/>
                </a:solidFill>
                <a:sym typeface="Wingdings" pitchFamily="2" charset="2"/>
              </a:rPr>
              <a:t>O</a:t>
            </a:r>
          </a:p>
        </p:txBody>
      </p:sp>
      <p:sp>
        <p:nvSpPr>
          <p:cNvPr id="184327" name="Line 7"/>
          <p:cNvSpPr>
            <a:spLocks noChangeShapeType="1"/>
          </p:cNvSpPr>
          <p:nvPr/>
        </p:nvSpPr>
        <p:spPr bwMode="auto">
          <a:xfrm rot="16200000">
            <a:off x="4229100" y="4229100"/>
            <a:ext cx="0" cy="685800"/>
          </a:xfrm>
          <a:prstGeom prst="line">
            <a:avLst/>
          </a:prstGeom>
          <a:noFill/>
          <a:ln w="762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500"/>
                                        <p:tgtEl>
                                          <p:spTgt spid="184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500"/>
                                        <p:tgtEl>
                                          <p:spTgt spid="184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184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4" grpId="0"/>
      <p:bldP spid="184325" grpId="0"/>
      <p:bldP spid="184326" grpId="0"/>
      <p:bldP spid="1843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006600"/>
                </a:solidFill>
              </a:rPr>
              <a:t>CA Standards</a:t>
            </a:r>
            <a:endParaRPr lang="en-US" sz="4000" dirty="0">
              <a:solidFill>
                <a:srgbClr val="0066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1447800"/>
          <a:ext cx="8153400" cy="4267200"/>
        </p:xfrm>
        <a:graphic>
          <a:graphicData uri="http://schemas.openxmlformats.org/drawingml/2006/table">
            <a:tbl>
              <a:tblPr>
                <a:effectLst>
                  <a:outerShdw blurRad="50800" dist="889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8153400"/>
              </a:tblGrid>
              <a:tr h="177338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i="1" dirty="0" smtClean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Students </a:t>
                      </a:r>
                      <a:r>
                        <a:rPr lang="en-US" sz="2800" i="1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know </a:t>
                      </a:r>
                      <a:r>
                        <a:rPr lang="en-US" sz="2800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the observable properties of acids, bases, and salt solutions</a:t>
                      </a:r>
                      <a:r>
                        <a:rPr lang="en-US" sz="2800" dirty="0" smtClean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6502" marR="66502" marT="0" marB="0">
                    <a:lnL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5467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i="1" dirty="0" smtClean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Students </a:t>
                      </a:r>
                      <a:r>
                        <a:rPr lang="en-US" sz="2800" i="1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know </a:t>
                      </a:r>
                      <a:r>
                        <a:rPr lang="en-US" sz="2800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acids are </a:t>
                      </a:r>
                      <a:r>
                        <a:rPr lang="en-US" sz="2800" dirty="0" smtClean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hydrogen-ion</a:t>
                      </a:r>
                      <a:r>
                        <a:rPr lang="en-US" sz="2800" baseline="0" dirty="0" smtClean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dirty="0" smtClean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donating </a:t>
                      </a:r>
                      <a:r>
                        <a:rPr lang="en-US" sz="2800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and bases are hydrogen-ion accepting substances</a:t>
                      </a:r>
                      <a:r>
                        <a:rPr lang="en-US" sz="2800" dirty="0" smtClean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6502" marR="66502" marT="0" marB="0">
                    <a:lnL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5467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i="1" dirty="0" smtClean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Students </a:t>
                      </a:r>
                      <a:r>
                        <a:rPr lang="en-US" sz="2800" i="1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know </a:t>
                      </a:r>
                      <a:r>
                        <a:rPr lang="en-US" sz="2800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strong acids and bases fully dissociate and weak acids and bases partially dissociate</a:t>
                      </a:r>
                      <a:r>
                        <a:rPr lang="en-US" sz="2800" dirty="0" smtClean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6502" marR="66502" marT="0" marB="0">
                    <a:lnL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177338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i="1" dirty="0" smtClean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Students </a:t>
                      </a:r>
                      <a:r>
                        <a:rPr lang="en-US" sz="2800" i="1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know </a:t>
                      </a:r>
                      <a:r>
                        <a:rPr lang="en-US" sz="2800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how to use the pH scale to characterize acid and base solutions.</a:t>
                      </a:r>
                    </a:p>
                  </a:txBody>
                  <a:tcPr marL="66502" marR="66502" marT="0" marB="0">
                    <a:lnL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772400" cy="609600"/>
          </a:xfrm>
        </p:spPr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Properties of Acids</a:t>
            </a:r>
          </a:p>
        </p:txBody>
      </p:sp>
      <p:sp>
        <p:nvSpPr>
          <p:cNvPr id="158723" name="Text Box 3"/>
          <p:cNvSpPr txBox="1">
            <a:spLocks noChangeArrowheads="1"/>
          </p:cNvSpPr>
          <p:nvPr/>
        </p:nvSpPr>
        <p:spPr bwMode="auto">
          <a:xfrm>
            <a:off x="533400" y="914400"/>
            <a:ext cx="83058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Acids are proton (hydrogen ion, H</a:t>
            </a:r>
            <a:r>
              <a:rPr lang="en-US" sz="3200" baseline="30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sz="32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donors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Acids have a pH lower than 7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Acids taste sour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Acids effect indicators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Blue litmus turns red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Methyl orange turns red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Acids react with active metals, </a:t>
            </a:r>
            <a:r>
              <a:rPr lang="en-US" sz="32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producing </a:t>
            </a:r>
            <a:r>
              <a:rPr lang="en-US" sz="3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sz="3200" baseline="-250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baseline="-250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Acids react with carbonates 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Acids neutralize bases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58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58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58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58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158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158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158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158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3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772400" cy="762000"/>
          </a:xfrm>
        </p:spPr>
        <p:txBody>
          <a:bodyPr/>
          <a:lstStyle/>
          <a:p>
            <a:r>
              <a:rPr lang="en-US" u="sng" dirty="0" smtClean="0">
                <a:solidFill>
                  <a:srgbClr val="006600"/>
                </a:solidFill>
              </a:rPr>
              <a:t>Acids are Proton (</a:t>
            </a:r>
            <a:r>
              <a:rPr lang="en-US" u="sng" dirty="0" smtClean="0">
                <a:solidFill>
                  <a:srgbClr val="C00000"/>
                </a:solidFill>
              </a:rPr>
              <a:t>H</a:t>
            </a:r>
            <a:r>
              <a:rPr lang="en-US" u="sng" baseline="30000" dirty="0" smtClean="0">
                <a:solidFill>
                  <a:srgbClr val="C00000"/>
                </a:solidFill>
              </a:rPr>
              <a:t>+</a:t>
            </a:r>
            <a:r>
              <a:rPr lang="en-US" u="sng" dirty="0" smtClean="0">
                <a:solidFill>
                  <a:srgbClr val="006600"/>
                </a:solidFill>
              </a:rPr>
              <a:t> ion) Donors</a:t>
            </a:r>
            <a:endParaRPr lang="en-US" u="sng" dirty="0">
              <a:solidFill>
                <a:srgbClr val="006600"/>
              </a:solidFill>
            </a:endParaRPr>
          </a:p>
        </p:txBody>
      </p:sp>
      <p:sp>
        <p:nvSpPr>
          <p:cNvPr id="167939" name="Text Box 3"/>
          <p:cNvSpPr txBox="1">
            <a:spLocks noChangeArrowheads="1"/>
          </p:cNvSpPr>
          <p:nvPr/>
        </p:nvSpPr>
        <p:spPr bwMode="auto">
          <a:xfrm>
            <a:off x="1219200" y="1295400"/>
            <a:ext cx="7254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6600"/>
                </a:solidFill>
              </a:rPr>
              <a:t>Strong acids are assumed to be 100% ionized in solution (good </a:t>
            </a:r>
            <a:r>
              <a:rPr lang="en-US" sz="2800" dirty="0" smtClean="0">
                <a:solidFill>
                  <a:srgbClr val="C00000"/>
                </a:solidFill>
              </a:rPr>
              <a:t>H</a:t>
            </a:r>
            <a:r>
              <a:rPr lang="en-US" sz="2800" baseline="30000" dirty="0" smtClean="0">
                <a:solidFill>
                  <a:srgbClr val="C00000"/>
                </a:solidFill>
              </a:rPr>
              <a:t>+</a:t>
            </a:r>
            <a:r>
              <a:rPr lang="en-US" sz="2800" dirty="0" smtClean="0">
                <a:solidFill>
                  <a:srgbClr val="006600"/>
                </a:solidFill>
              </a:rPr>
              <a:t> </a:t>
            </a:r>
            <a:r>
              <a:rPr lang="en-US" sz="2800" dirty="0">
                <a:solidFill>
                  <a:srgbClr val="006600"/>
                </a:solidFill>
              </a:rPr>
              <a:t>donors).</a:t>
            </a:r>
          </a:p>
        </p:txBody>
      </p:sp>
      <p:sp>
        <p:nvSpPr>
          <p:cNvPr id="167940" name="Text Box 4"/>
          <p:cNvSpPr txBox="1">
            <a:spLocks noChangeArrowheads="1"/>
          </p:cNvSpPr>
          <p:nvPr/>
        </p:nvSpPr>
        <p:spPr bwMode="auto">
          <a:xfrm>
            <a:off x="1295400" y="3200400"/>
            <a:ext cx="7162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6600"/>
                </a:solidFill>
              </a:rPr>
              <a:t>Weak acids are usually less than 5% ionized in solution (poor </a:t>
            </a:r>
            <a:r>
              <a:rPr lang="en-US" sz="2800" dirty="0" smtClean="0">
                <a:solidFill>
                  <a:srgbClr val="006600"/>
                </a:solidFill>
              </a:rPr>
              <a:t>H</a:t>
            </a:r>
            <a:r>
              <a:rPr lang="en-US" sz="2800" baseline="30000" dirty="0" smtClean="0">
                <a:solidFill>
                  <a:srgbClr val="006600"/>
                </a:solidFill>
              </a:rPr>
              <a:t>+</a:t>
            </a:r>
            <a:r>
              <a:rPr lang="en-US" sz="2800" dirty="0" smtClean="0">
                <a:solidFill>
                  <a:srgbClr val="006600"/>
                </a:solidFill>
              </a:rPr>
              <a:t> </a:t>
            </a:r>
            <a:r>
              <a:rPr lang="en-US" sz="2800" dirty="0">
                <a:solidFill>
                  <a:srgbClr val="006600"/>
                </a:solidFill>
              </a:rPr>
              <a:t>donors).</a:t>
            </a:r>
          </a:p>
        </p:txBody>
      </p:sp>
      <p:sp>
        <p:nvSpPr>
          <p:cNvPr id="167941" name="Text Box 5"/>
          <p:cNvSpPr txBox="1">
            <a:spLocks noChangeArrowheads="1"/>
          </p:cNvSpPr>
          <p:nvPr/>
        </p:nvSpPr>
        <p:spPr bwMode="auto">
          <a:xfrm>
            <a:off x="2057400" y="2362200"/>
            <a:ext cx="854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 err="1">
                <a:solidFill>
                  <a:srgbClr val="C00000"/>
                </a:solidFill>
              </a:rPr>
              <a:t>H</a:t>
            </a:r>
            <a:r>
              <a:rPr lang="en-US" sz="2800" dirty="0" err="1">
                <a:solidFill>
                  <a:srgbClr val="292929"/>
                </a:solidFill>
              </a:rPr>
              <a:t>Cl</a:t>
            </a:r>
            <a:endParaRPr lang="en-US" sz="2800" dirty="0">
              <a:solidFill>
                <a:srgbClr val="292929"/>
              </a:solidFill>
            </a:endParaRPr>
          </a:p>
        </p:txBody>
      </p:sp>
      <p:sp>
        <p:nvSpPr>
          <p:cNvPr id="167942" name="Text Box 6"/>
          <p:cNvSpPr txBox="1">
            <a:spLocks noChangeArrowheads="1"/>
          </p:cNvSpPr>
          <p:nvPr/>
        </p:nvSpPr>
        <p:spPr bwMode="auto">
          <a:xfrm>
            <a:off x="3581400" y="2362200"/>
            <a:ext cx="1282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H</a:t>
            </a:r>
            <a:r>
              <a:rPr lang="en-US" sz="2800" baseline="-25000" dirty="0">
                <a:solidFill>
                  <a:srgbClr val="C00000"/>
                </a:solidFill>
              </a:rPr>
              <a:t>2</a:t>
            </a:r>
            <a:r>
              <a:rPr lang="en-US" sz="2800" dirty="0">
                <a:solidFill>
                  <a:srgbClr val="292929"/>
                </a:solidFill>
              </a:rPr>
              <a:t>SO</a:t>
            </a:r>
            <a:r>
              <a:rPr lang="en-US" sz="2800" baseline="-25000" dirty="0">
                <a:solidFill>
                  <a:srgbClr val="292929"/>
                </a:solidFill>
              </a:rPr>
              <a:t>4</a:t>
            </a:r>
          </a:p>
        </p:txBody>
      </p:sp>
      <p:sp>
        <p:nvSpPr>
          <p:cNvPr id="167943" name="Text Box 7"/>
          <p:cNvSpPr txBox="1">
            <a:spLocks noChangeArrowheads="1"/>
          </p:cNvSpPr>
          <p:nvPr/>
        </p:nvSpPr>
        <p:spPr bwMode="auto">
          <a:xfrm>
            <a:off x="5791200" y="2362200"/>
            <a:ext cx="11779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H</a:t>
            </a:r>
            <a:r>
              <a:rPr lang="en-US" sz="2800" dirty="0">
                <a:solidFill>
                  <a:srgbClr val="292929"/>
                </a:solidFill>
              </a:rPr>
              <a:t>NO</a:t>
            </a:r>
            <a:r>
              <a:rPr lang="en-US" sz="2800" baseline="-25000" dirty="0">
                <a:solidFill>
                  <a:srgbClr val="292929"/>
                </a:solidFill>
              </a:rPr>
              <a:t>3</a:t>
            </a:r>
          </a:p>
        </p:txBody>
      </p:sp>
      <p:sp>
        <p:nvSpPr>
          <p:cNvPr id="167944" name="Text Box 8"/>
          <p:cNvSpPr txBox="1">
            <a:spLocks noChangeArrowheads="1"/>
          </p:cNvSpPr>
          <p:nvPr/>
        </p:nvSpPr>
        <p:spPr bwMode="auto">
          <a:xfrm>
            <a:off x="1905000" y="4419600"/>
            <a:ext cx="12255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H</a:t>
            </a:r>
            <a:r>
              <a:rPr lang="en-US" sz="2800" baseline="-25000" dirty="0">
                <a:solidFill>
                  <a:srgbClr val="C00000"/>
                </a:solidFill>
              </a:rPr>
              <a:t>3</a:t>
            </a:r>
            <a:r>
              <a:rPr lang="en-US" sz="2800" dirty="0">
                <a:solidFill>
                  <a:srgbClr val="292929"/>
                </a:solidFill>
              </a:rPr>
              <a:t>PO</a:t>
            </a:r>
            <a:r>
              <a:rPr lang="en-US" sz="2800" baseline="-25000" dirty="0">
                <a:solidFill>
                  <a:srgbClr val="292929"/>
                </a:solidFill>
              </a:rPr>
              <a:t>4</a:t>
            </a:r>
          </a:p>
        </p:txBody>
      </p:sp>
      <p:sp>
        <p:nvSpPr>
          <p:cNvPr id="167945" name="Text Box 9"/>
          <p:cNvSpPr txBox="1">
            <a:spLocks noChangeArrowheads="1"/>
          </p:cNvSpPr>
          <p:nvPr/>
        </p:nvSpPr>
        <p:spPr bwMode="auto">
          <a:xfrm>
            <a:off x="3505200" y="4419600"/>
            <a:ext cx="16779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H</a:t>
            </a:r>
            <a:r>
              <a:rPr lang="en-US" sz="2800" dirty="0">
                <a:solidFill>
                  <a:srgbClr val="292929"/>
                </a:solidFill>
              </a:rPr>
              <a:t>C</a:t>
            </a:r>
            <a:r>
              <a:rPr lang="en-US" sz="2800" baseline="-25000" dirty="0">
                <a:solidFill>
                  <a:srgbClr val="292929"/>
                </a:solidFill>
              </a:rPr>
              <a:t>2</a:t>
            </a:r>
            <a:r>
              <a:rPr lang="en-US" sz="2800" dirty="0">
                <a:solidFill>
                  <a:srgbClr val="292929"/>
                </a:solidFill>
              </a:rPr>
              <a:t>H</a:t>
            </a:r>
            <a:r>
              <a:rPr lang="en-US" sz="2800" baseline="-25000" dirty="0">
                <a:solidFill>
                  <a:srgbClr val="292929"/>
                </a:solidFill>
              </a:rPr>
              <a:t>3</a:t>
            </a:r>
            <a:r>
              <a:rPr lang="en-US" sz="2800" dirty="0">
                <a:solidFill>
                  <a:srgbClr val="292929"/>
                </a:solidFill>
              </a:rPr>
              <a:t>O</a:t>
            </a:r>
            <a:r>
              <a:rPr lang="en-US" sz="2800" baseline="-25000" dirty="0">
                <a:solidFill>
                  <a:srgbClr val="292929"/>
                </a:solidFill>
              </a:rPr>
              <a:t>2</a:t>
            </a:r>
          </a:p>
        </p:txBody>
      </p:sp>
      <p:sp>
        <p:nvSpPr>
          <p:cNvPr id="167946" name="Text Box 10"/>
          <p:cNvSpPr txBox="1">
            <a:spLocks noChangeArrowheads="1"/>
          </p:cNvSpPr>
          <p:nvPr/>
        </p:nvSpPr>
        <p:spPr bwMode="auto">
          <a:xfrm>
            <a:off x="5638800" y="4433888"/>
            <a:ext cx="25098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292929"/>
                </a:solidFill>
              </a:rPr>
              <a:t>Organic acids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7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7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7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7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67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67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67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67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39" grpId="0"/>
      <p:bldP spid="167940" grpId="0"/>
      <p:bldP spid="167941" grpId="0"/>
      <p:bldP spid="167942" grpId="0"/>
      <p:bldP spid="167943" grpId="0"/>
      <p:bldP spid="167944" grpId="0"/>
      <p:bldP spid="167945" grpId="0"/>
      <p:bldP spid="1679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457200"/>
            <a:ext cx="2819400" cy="4343400"/>
          </a:xfrm>
        </p:spPr>
        <p:txBody>
          <a:bodyPr/>
          <a:lstStyle/>
          <a:p>
            <a:r>
              <a:rPr lang="en-US" dirty="0">
                <a:solidFill>
                  <a:srgbClr val="0066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Acids Have a pH less than 7</a:t>
            </a:r>
          </a:p>
        </p:txBody>
      </p:sp>
      <p:pic>
        <p:nvPicPr>
          <p:cNvPr id="174085" name="Picture 5" descr="File:PH scale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685800"/>
            <a:ext cx="5518404" cy="518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924800" cy="914400"/>
          </a:xfrm>
        </p:spPr>
        <p:txBody>
          <a:bodyPr/>
          <a:lstStyle/>
          <a:p>
            <a:r>
              <a:rPr lang="en-US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Acids Taste Sour</a:t>
            </a:r>
            <a:endParaRPr lang="en-US" dirty="0">
              <a:solidFill>
                <a:srgbClr val="006600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362200"/>
            <a:ext cx="5181600" cy="3200400"/>
          </a:xfrm>
        </p:spPr>
        <p:txBody>
          <a:bodyPr/>
          <a:lstStyle/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rgbClr val="292929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Citric acid in citrus fruit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rgbClr val="292929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</a:t>
            </a:r>
            <a:r>
              <a:rPr lang="en-US" sz="2800" dirty="0" err="1">
                <a:solidFill>
                  <a:srgbClr val="292929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Malic</a:t>
            </a:r>
            <a:r>
              <a:rPr lang="en-US" sz="2800" dirty="0">
                <a:solidFill>
                  <a:srgbClr val="292929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acid in sour </a:t>
            </a:r>
            <a:r>
              <a:rPr lang="en-US" sz="28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apples</a:t>
            </a:r>
            <a:endParaRPr lang="en-US" sz="2800" dirty="0">
              <a:solidFill>
                <a:srgbClr val="292929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Lactic </a:t>
            </a:r>
            <a:r>
              <a:rPr lang="en-US" sz="2800" dirty="0">
                <a:solidFill>
                  <a:srgbClr val="292929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acid in sour milk and sore muscles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rgbClr val="292929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Butyric acid in rancid butter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" y="1143000"/>
            <a:ext cx="7696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Organic acids are weak acids. Some are used as flavoring agents in food.  </a:t>
            </a:r>
            <a:endParaRPr lang="en-US" sz="28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lem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2743200"/>
            <a:ext cx="3441700" cy="24288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2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2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2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2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4267200" cy="838200"/>
          </a:xfrm>
        </p:spPr>
        <p:txBody>
          <a:bodyPr/>
          <a:lstStyle/>
          <a:p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Organic Acids</a:t>
            </a:r>
          </a:p>
        </p:txBody>
      </p:sp>
      <p:pic>
        <p:nvPicPr>
          <p:cNvPr id="171011" name="Picture 3" descr="coo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2057400"/>
            <a:ext cx="4343400" cy="2162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1012" name="Text Box 4"/>
          <p:cNvSpPr txBox="1">
            <a:spLocks noChangeArrowheads="1"/>
          </p:cNvSpPr>
          <p:nvPr/>
        </p:nvSpPr>
        <p:spPr bwMode="auto">
          <a:xfrm>
            <a:off x="381000" y="1066800"/>
            <a:ext cx="8458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rgbClr val="000000"/>
                </a:solidFill>
              </a:rPr>
              <a:t>Organic acids all contain the “carboxyl” group, sometimes several of them.</a:t>
            </a:r>
          </a:p>
        </p:txBody>
      </p:sp>
      <p:sp>
        <p:nvSpPr>
          <p:cNvPr id="171013" name="Text Box 5"/>
          <p:cNvSpPr txBox="1">
            <a:spLocks noChangeArrowheads="1"/>
          </p:cNvSpPr>
          <p:nvPr/>
        </p:nvSpPr>
        <p:spPr bwMode="auto">
          <a:xfrm>
            <a:off x="457200" y="4343400"/>
            <a:ext cx="80930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rgbClr val="000000"/>
                </a:solidFill>
              </a:rPr>
              <a:t>The carboxyl group is a poor proton donor, so ALL organic acids are weak acids.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1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1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1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2819400" y="0"/>
            <a:ext cx="2819400" cy="41910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Acids 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Effect </a:t>
            </a:r>
            <a:b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Indicators</a:t>
            </a:r>
            <a:endParaRPr lang="en-US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73059" name="Picture 3" descr="acidlitmus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 rot="16200000">
            <a:off x="-292100" y="1892300"/>
            <a:ext cx="3860800" cy="1447800"/>
          </a:xfrm>
          <a:noFill/>
          <a:ln/>
        </p:spPr>
      </p:pic>
      <p:sp>
        <p:nvSpPr>
          <p:cNvPr id="173060" name="Text Box 4"/>
          <p:cNvSpPr txBox="1">
            <a:spLocks noChangeArrowheads="1"/>
          </p:cNvSpPr>
          <p:nvPr/>
        </p:nvSpPr>
        <p:spPr bwMode="auto">
          <a:xfrm>
            <a:off x="381000" y="4648200"/>
            <a:ext cx="32766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2"/>
                </a:solidFill>
              </a:rPr>
              <a:t>Blue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000000"/>
                </a:solidFill>
              </a:rPr>
              <a:t>litmus paper turns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FF0000"/>
                </a:solidFill>
              </a:rPr>
              <a:t>red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000000"/>
                </a:solidFill>
              </a:rPr>
              <a:t>in contact with an acid.</a:t>
            </a:r>
          </a:p>
        </p:txBody>
      </p:sp>
      <p:pic>
        <p:nvPicPr>
          <p:cNvPr id="5" name="Picture 4" descr="MethylOrang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7400" y="1752600"/>
            <a:ext cx="2362200" cy="2603500"/>
          </a:xfrm>
          <a:prstGeom prst="rect">
            <a:avLst/>
          </a:prstGeom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486400" y="4648200"/>
            <a:ext cx="32766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FF9900"/>
                </a:solidFill>
              </a:rPr>
              <a:t>Methyl orange </a:t>
            </a:r>
            <a:r>
              <a:rPr lang="en-US" sz="2800" dirty="0" smtClean="0">
                <a:solidFill>
                  <a:srgbClr val="000000"/>
                </a:solidFill>
              </a:rPr>
              <a:t>turns</a:t>
            </a:r>
            <a:r>
              <a:rPr lang="en-US" sz="2800" dirty="0" smtClean="0"/>
              <a:t> </a:t>
            </a:r>
            <a:r>
              <a:rPr lang="en-US" sz="2800" dirty="0">
                <a:solidFill>
                  <a:srgbClr val="FF0000"/>
                </a:solidFill>
              </a:rPr>
              <a:t>red</a:t>
            </a:r>
            <a:r>
              <a:rPr lang="en-US" sz="2800" dirty="0"/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with addition of an acid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153400" cy="762000"/>
          </a:xfrm>
        </p:spPr>
        <p:txBody>
          <a:bodyPr/>
          <a:lstStyle/>
          <a:p>
            <a:r>
              <a:rPr lang="en-US" sz="4000" dirty="0">
                <a:solidFill>
                  <a:srgbClr val="0066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Acids React with Active Metals</a:t>
            </a:r>
          </a:p>
        </p:txBody>
      </p:sp>
      <p:sp>
        <p:nvSpPr>
          <p:cNvPr id="175107" name="Text Box 3"/>
          <p:cNvSpPr txBox="1">
            <a:spLocks noChangeArrowheads="1"/>
          </p:cNvSpPr>
          <p:nvPr/>
        </p:nvSpPr>
        <p:spPr bwMode="auto">
          <a:xfrm>
            <a:off x="762000" y="990600"/>
            <a:ext cx="8153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Acids react with active metals to form salts and hydrogen gas.</a:t>
            </a:r>
          </a:p>
        </p:txBody>
      </p:sp>
      <p:sp>
        <p:nvSpPr>
          <p:cNvPr id="175108" name="Text Box 4"/>
          <p:cNvSpPr txBox="1">
            <a:spLocks noChangeArrowheads="1"/>
          </p:cNvSpPr>
          <p:nvPr/>
        </p:nvSpPr>
        <p:spPr bwMode="auto">
          <a:xfrm>
            <a:off x="1524000" y="2514600"/>
            <a:ext cx="595868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292929"/>
                </a:solidFill>
              </a:rPr>
              <a:t>Mg + 2HCl </a:t>
            </a:r>
            <a:r>
              <a:rPr lang="en-US" sz="3200" dirty="0">
                <a:solidFill>
                  <a:srgbClr val="292929"/>
                </a:solidFill>
                <a:sym typeface="Wingdings" pitchFamily="2" charset="2"/>
              </a:rPr>
              <a:t>  MgCl</a:t>
            </a:r>
            <a:r>
              <a:rPr lang="en-US" sz="3200" baseline="-25000" dirty="0">
                <a:solidFill>
                  <a:srgbClr val="292929"/>
                </a:solidFill>
                <a:sym typeface="Wingdings" pitchFamily="2" charset="2"/>
              </a:rPr>
              <a:t>2</a:t>
            </a:r>
            <a:r>
              <a:rPr lang="en-US" sz="3200" dirty="0">
                <a:solidFill>
                  <a:srgbClr val="292929"/>
                </a:solidFill>
                <a:sym typeface="Wingdings" pitchFamily="2" charset="2"/>
              </a:rPr>
              <a:t> + H</a:t>
            </a:r>
            <a:r>
              <a:rPr lang="en-US" sz="3200" baseline="-25000" dirty="0">
                <a:solidFill>
                  <a:srgbClr val="292929"/>
                </a:solidFill>
                <a:sym typeface="Wingdings" pitchFamily="2" charset="2"/>
              </a:rPr>
              <a:t>2</a:t>
            </a:r>
            <a:r>
              <a:rPr lang="en-US" sz="3200" dirty="0">
                <a:solidFill>
                  <a:srgbClr val="292929"/>
                </a:solidFill>
                <a:sym typeface="Wingdings" pitchFamily="2" charset="2"/>
              </a:rPr>
              <a:t>(g)</a:t>
            </a:r>
            <a:endParaRPr lang="en-US" sz="3200" dirty="0">
              <a:solidFill>
                <a:srgbClr val="292929"/>
              </a:solidFill>
            </a:endParaRPr>
          </a:p>
        </p:txBody>
      </p:sp>
      <p:sp>
        <p:nvSpPr>
          <p:cNvPr id="175109" name="Text Box 5"/>
          <p:cNvSpPr txBox="1">
            <a:spLocks noChangeArrowheads="1"/>
          </p:cNvSpPr>
          <p:nvPr/>
        </p:nvSpPr>
        <p:spPr bwMode="auto">
          <a:xfrm>
            <a:off x="1600200" y="3352800"/>
            <a:ext cx="579838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292929"/>
                </a:solidFill>
              </a:rPr>
              <a:t>Zn + 2HCl </a:t>
            </a:r>
            <a:r>
              <a:rPr lang="en-US" sz="3200" dirty="0">
                <a:solidFill>
                  <a:srgbClr val="292929"/>
                </a:solidFill>
                <a:sym typeface="Wingdings" pitchFamily="2" charset="2"/>
              </a:rPr>
              <a:t>  ZnCl</a:t>
            </a:r>
            <a:r>
              <a:rPr lang="en-US" sz="3200" baseline="-25000" dirty="0">
                <a:solidFill>
                  <a:srgbClr val="292929"/>
                </a:solidFill>
                <a:sym typeface="Wingdings" pitchFamily="2" charset="2"/>
              </a:rPr>
              <a:t>2</a:t>
            </a:r>
            <a:r>
              <a:rPr lang="en-US" sz="3200" dirty="0">
                <a:solidFill>
                  <a:srgbClr val="292929"/>
                </a:solidFill>
                <a:sym typeface="Wingdings" pitchFamily="2" charset="2"/>
              </a:rPr>
              <a:t> + H</a:t>
            </a:r>
            <a:r>
              <a:rPr lang="en-US" sz="3200" baseline="-25000" dirty="0">
                <a:solidFill>
                  <a:srgbClr val="292929"/>
                </a:solidFill>
                <a:sym typeface="Wingdings" pitchFamily="2" charset="2"/>
              </a:rPr>
              <a:t>2</a:t>
            </a:r>
            <a:r>
              <a:rPr lang="en-US" sz="3200" dirty="0">
                <a:solidFill>
                  <a:srgbClr val="292929"/>
                </a:solidFill>
                <a:sym typeface="Wingdings" pitchFamily="2" charset="2"/>
              </a:rPr>
              <a:t>(g)</a:t>
            </a:r>
            <a:endParaRPr lang="en-US" sz="3200" dirty="0">
              <a:solidFill>
                <a:srgbClr val="292929"/>
              </a:solidFill>
            </a:endParaRPr>
          </a:p>
        </p:txBody>
      </p:sp>
      <p:sp>
        <p:nvSpPr>
          <p:cNvPr id="175110" name="Text Box 6"/>
          <p:cNvSpPr txBox="1">
            <a:spLocks noChangeArrowheads="1"/>
          </p:cNvSpPr>
          <p:nvPr/>
        </p:nvSpPr>
        <p:spPr bwMode="auto">
          <a:xfrm>
            <a:off x="1160436" y="4191000"/>
            <a:ext cx="653576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292929"/>
                </a:solidFill>
              </a:rPr>
              <a:t>Mg + H</a:t>
            </a:r>
            <a:r>
              <a:rPr lang="en-US" sz="3200" baseline="-25000" dirty="0">
                <a:solidFill>
                  <a:srgbClr val="292929"/>
                </a:solidFill>
              </a:rPr>
              <a:t>2</a:t>
            </a:r>
            <a:r>
              <a:rPr lang="en-US" sz="3200" dirty="0">
                <a:solidFill>
                  <a:srgbClr val="292929"/>
                </a:solidFill>
              </a:rPr>
              <a:t>SO</a:t>
            </a:r>
            <a:r>
              <a:rPr lang="en-US" sz="3200" baseline="-25000" dirty="0">
                <a:solidFill>
                  <a:srgbClr val="292929"/>
                </a:solidFill>
              </a:rPr>
              <a:t>4</a:t>
            </a:r>
            <a:r>
              <a:rPr lang="en-US" sz="3200" dirty="0">
                <a:solidFill>
                  <a:srgbClr val="292929"/>
                </a:solidFill>
              </a:rPr>
              <a:t> </a:t>
            </a:r>
            <a:r>
              <a:rPr lang="en-US" sz="3200" dirty="0">
                <a:solidFill>
                  <a:srgbClr val="292929"/>
                </a:solidFill>
                <a:sym typeface="Wingdings" pitchFamily="2" charset="2"/>
              </a:rPr>
              <a:t>  Mg</a:t>
            </a:r>
            <a:r>
              <a:rPr lang="en-US" sz="3200" dirty="0">
                <a:solidFill>
                  <a:srgbClr val="292929"/>
                </a:solidFill>
              </a:rPr>
              <a:t>SO</a:t>
            </a:r>
            <a:r>
              <a:rPr lang="en-US" sz="3200" baseline="-25000" dirty="0">
                <a:solidFill>
                  <a:srgbClr val="292929"/>
                </a:solidFill>
              </a:rPr>
              <a:t>4</a:t>
            </a:r>
            <a:r>
              <a:rPr lang="en-US" sz="3200" dirty="0">
                <a:solidFill>
                  <a:srgbClr val="292929"/>
                </a:solidFill>
                <a:sym typeface="Wingdings" pitchFamily="2" charset="2"/>
              </a:rPr>
              <a:t> + H</a:t>
            </a:r>
            <a:r>
              <a:rPr lang="en-US" sz="3200" baseline="-25000" dirty="0">
                <a:solidFill>
                  <a:srgbClr val="292929"/>
                </a:solidFill>
                <a:sym typeface="Wingdings" pitchFamily="2" charset="2"/>
              </a:rPr>
              <a:t>2</a:t>
            </a:r>
            <a:r>
              <a:rPr lang="en-US" sz="3200" dirty="0">
                <a:solidFill>
                  <a:srgbClr val="292929"/>
                </a:solidFill>
                <a:sym typeface="Wingdings" pitchFamily="2" charset="2"/>
              </a:rPr>
              <a:t>(g)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chemistry">
  <a:themeElements>
    <a:clrScheme name="2_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2_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2_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chemistry</Template>
  <TotalTime>787</TotalTime>
  <Pages>18</Pages>
  <Words>991</Words>
  <Application>Microsoft Office PowerPoint</Application>
  <PresentationFormat>Екран (4:3)</PresentationFormat>
  <Paragraphs>159</Paragraphs>
  <Slides>17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17</vt:i4>
      </vt:variant>
    </vt:vector>
  </HeadingPairs>
  <TitlesOfParts>
    <vt:vector size="18" baseType="lpstr">
      <vt:lpstr>2_chemistry</vt:lpstr>
      <vt:lpstr>ACIDS AND BASES</vt:lpstr>
      <vt:lpstr>CA Standards</vt:lpstr>
      <vt:lpstr>Properties of Acids</vt:lpstr>
      <vt:lpstr>Acids are Proton (H+ ion) Donors</vt:lpstr>
      <vt:lpstr>Acids Have a pH less than 7</vt:lpstr>
      <vt:lpstr>Acids Taste Sour</vt:lpstr>
      <vt:lpstr>Organic Acids</vt:lpstr>
      <vt:lpstr>Acids  Effect  Indicators</vt:lpstr>
      <vt:lpstr>Acids React with Active Metals</vt:lpstr>
      <vt:lpstr>Acids React with Carbonates</vt:lpstr>
      <vt:lpstr>Effects of Acid Rain on Marble (calcium carbonate)</vt:lpstr>
      <vt:lpstr>Acids Neutralize Bases</vt:lpstr>
      <vt:lpstr>Properties of Bases</vt:lpstr>
      <vt:lpstr>Bases are Proton (H+ ion) Acceptors</vt:lpstr>
      <vt:lpstr>Bases have a pH greater than 7</vt:lpstr>
      <vt:lpstr>Bases Effect Indicators</vt:lpstr>
      <vt:lpstr>Bases Neutralize Acids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Intermolecular Forces</dc:title>
  <dc:creator>Mad Doc</dc:creator>
  <cp:lastModifiedBy>RomaK</cp:lastModifiedBy>
  <cp:revision>218</cp:revision>
  <cp:lastPrinted>1601-01-01T00:00:00Z</cp:lastPrinted>
  <dcterms:created xsi:type="dcterms:W3CDTF">1997-02-05T05:28:18Z</dcterms:created>
  <dcterms:modified xsi:type="dcterms:W3CDTF">2015-09-02T10:05:19Z</dcterms:modified>
</cp:coreProperties>
</file>