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321" r:id="rId3"/>
    <p:sldId id="322" r:id="rId4"/>
    <p:sldId id="336" r:id="rId5"/>
    <p:sldId id="323" r:id="rId6"/>
    <p:sldId id="339" r:id="rId7"/>
    <p:sldId id="340" r:id="rId8"/>
    <p:sldId id="338" r:id="rId9"/>
    <p:sldId id="341" r:id="rId10"/>
    <p:sldId id="342" r:id="rId11"/>
    <p:sldId id="332" r:id="rId12"/>
    <p:sldId id="333" r:id="rId13"/>
    <p:sldId id="337" r:id="rId14"/>
    <p:sldId id="330" r:id="rId15"/>
    <p:sldId id="329" r:id="rId16"/>
    <p:sldId id="331" r:id="rId1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50000"/>
      </a:spcBef>
      <a:spcAft>
        <a:spcPct val="0"/>
      </a:spcAft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FFCC"/>
    <a:srgbClr val="000066"/>
    <a:srgbClr val="FF0000"/>
    <a:srgbClr val="4D4D4D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0" autoAdjust="0"/>
    <p:restoredTop sz="86410" autoAdjust="0"/>
  </p:normalViewPr>
  <p:slideViewPr>
    <p:cSldViewPr>
      <p:cViewPr>
        <p:scale>
          <a:sx n="66" d="100"/>
          <a:sy n="66" d="100"/>
        </p:scale>
        <p:origin x="-1812" y="-7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4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16D3EA-5C5B-4630-8AC9-86E89484CCF8}" type="datetimeFigureOut">
              <a:rPr lang="uk-UA" smtClean="0"/>
              <a:t>02.09.2015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D4B7F0-DFB7-4AAA-BBF7-73CFDC55F71B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37101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Periodic Trends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Periodic Trends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388574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Periodic Trend:</a:t>
            </a:r>
            <a:br>
              <a:rPr lang="en-US" smtClean="0"/>
            </a:br>
            <a:r>
              <a:rPr lang="en-US" smtClean="0"/>
              <a:t>Electron Affinity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Periodic Trend:</a:t>
            </a:r>
            <a:br>
              <a:rPr lang="en-US" smtClean="0"/>
            </a:br>
            <a:r>
              <a:rPr lang="en-US" smtClean="0"/>
              <a:t>Electron Affinity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453573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Electronegativity</a:t>
            </a:r>
          </a:p>
          <a:p>
            <a:r>
              <a:rPr lang="en-US" smtClean="0"/>
              <a:t>Definition: A measure of the ability of an atom in a chemical compound to attract electrons</a:t>
            </a:r>
          </a:p>
          <a:p>
            <a:r>
              <a:rPr lang="en-US" smtClean="0"/>
              <a:t>  Electronegativity tends to increase across a period</a:t>
            </a:r>
          </a:p>
          <a:p>
            <a:r>
              <a:rPr lang="en-US" smtClean="0"/>
              <a:t> As radius decreases, electrons get closer to the bonding atom’s nucleus</a:t>
            </a:r>
          </a:p>
          <a:p>
            <a:r>
              <a:rPr lang="en-US" smtClean="0"/>
              <a:t>  Electronegativity tends to decrease down a group or remain the same</a:t>
            </a:r>
          </a:p>
          <a:p>
            <a:r>
              <a:rPr lang="en-US" smtClean="0"/>
              <a:t> As radius increases, electrons are farther from the bonding atom’s nucleus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Electronegativity</a:t>
            </a:r>
          </a:p>
          <a:p>
            <a:r>
              <a:rPr lang="en-US" smtClean="0"/>
              <a:t>Definition: A measure of the ability of an atom in a chemical compound to attract electrons</a:t>
            </a:r>
          </a:p>
          <a:p>
            <a:r>
              <a:rPr lang="en-US" smtClean="0"/>
              <a:t>  Electronegativity tends to increase across a period</a:t>
            </a:r>
          </a:p>
          <a:p>
            <a:r>
              <a:rPr lang="en-US" smtClean="0"/>
              <a:t> As radius decreases, electrons get closer to the bonding atom’s nucleus</a:t>
            </a:r>
          </a:p>
          <a:p>
            <a:r>
              <a:rPr lang="en-US" smtClean="0"/>
              <a:t>  Electronegativity tends to decrease down a group or remain the same</a:t>
            </a:r>
          </a:p>
          <a:p>
            <a:r>
              <a:rPr lang="en-US" smtClean="0"/>
              <a:t> As radius increases, electrons are farther from the bonding atom’s nucleus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04824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Periodic Table of Electronegativities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Periodic Table of Electronegativities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371485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Periodic Trend:</a:t>
            </a:r>
            <a:br>
              <a:rPr lang="en-US" smtClean="0"/>
            </a:br>
            <a:r>
              <a:rPr lang="en-US" smtClean="0"/>
              <a:t>Electronegativity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Periodic Trend:</a:t>
            </a:r>
            <a:br>
              <a:rPr lang="en-US" smtClean="0"/>
            </a:br>
            <a:r>
              <a:rPr lang="en-US" smtClean="0"/>
              <a:t>Electronegativity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71000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Summary of </a:t>
            </a:r>
            <a:br>
              <a:rPr lang="en-US" smtClean="0"/>
            </a:br>
            <a:r>
              <a:rPr lang="en-US" smtClean="0"/>
              <a:t>Periodic Trends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Summary of </a:t>
            </a:r>
            <a:br>
              <a:rPr lang="en-US" smtClean="0"/>
            </a:br>
            <a:r>
              <a:rPr lang="en-US" smtClean="0"/>
              <a:t>Periodic Trends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673243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Ionic Radii</a:t>
            </a:r>
          </a:p>
          <a:p>
            <a:r>
              <a:rPr lang="en-US" smtClean="0"/>
              <a:t>Cations</a:t>
            </a:r>
          </a:p>
          <a:p>
            <a:r>
              <a:rPr lang="en-US" smtClean="0"/>
              <a:t>  Positively charged ions formed when</a:t>
            </a:r>
          </a:p>
          <a:p>
            <a:r>
              <a:rPr lang="en-US" smtClean="0"/>
              <a:t>    an atom of a metal loses one or  </a:t>
            </a:r>
          </a:p>
          <a:p>
            <a:r>
              <a:rPr lang="en-US" smtClean="0"/>
              <a:t>    more electrons</a:t>
            </a:r>
          </a:p>
          <a:p>
            <a:r>
              <a:rPr lang="en-US" smtClean="0"/>
              <a:t>  Smaller than the corresponding    </a:t>
            </a:r>
          </a:p>
          <a:p>
            <a:r>
              <a:rPr lang="en-US" smtClean="0"/>
              <a:t>    atom</a:t>
            </a:r>
          </a:p>
          <a:p>
            <a:r>
              <a:rPr lang="en-US" smtClean="0"/>
              <a:t>Anions</a:t>
            </a:r>
          </a:p>
          <a:p>
            <a:r>
              <a:rPr lang="en-US" smtClean="0"/>
              <a:t>  Negatively charged ions formed  </a:t>
            </a:r>
          </a:p>
          <a:p>
            <a:r>
              <a:rPr lang="en-US" smtClean="0"/>
              <a:t>    when nonmetallic atoms gain one  </a:t>
            </a:r>
          </a:p>
          <a:p>
            <a:r>
              <a:rPr lang="en-US" smtClean="0"/>
              <a:t>    or more electrons</a:t>
            </a:r>
          </a:p>
          <a:p>
            <a:r>
              <a:rPr lang="en-US" smtClean="0"/>
              <a:t>  Larger than the corresponding </a:t>
            </a:r>
          </a:p>
          <a:p>
            <a:r>
              <a:rPr lang="en-US" smtClean="0"/>
              <a:t>    atom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Ionic Radii</a:t>
            </a:r>
          </a:p>
          <a:p>
            <a:r>
              <a:rPr lang="en-US" smtClean="0"/>
              <a:t>Cations</a:t>
            </a:r>
          </a:p>
          <a:p>
            <a:r>
              <a:rPr lang="en-US" smtClean="0"/>
              <a:t>  Positively charged ions formed when</a:t>
            </a:r>
          </a:p>
          <a:p>
            <a:r>
              <a:rPr lang="en-US" smtClean="0"/>
              <a:t>    an atom of a metal loses one or  </a:t>
            </a:r>
          </a:p>
          <a:p>
            <a:r>
              <a:rPr lang="en-US" smtClean="0"/>
              <a:t>    more electrons</a:t>
            </a:r>
          </a:p>
          <a:p>
            <a:r>
              <a:rPr lang="en-US" smtClean="0"/>
              <a:t>  Smaller than the corresponding    </a:t>
            </a:r>
          </a:p>
          <a:p>
            <a:r>
              <a:rPr lang="en-US" smtClean="0"/>
              <a:t>    atom</a:t>
            </a:r>
          </a:p>
          <a:p>
            <a:r>
              <a:rPr lang="en-US" smtClean="0"/>
              <a:t>Anions</a:t>
            </a:r>
          </a:p>
          <a:p>
            <a:r>
              <a:rPr lang="en-US" smtClean="0"/>
              <a:t>  Negatively charged ions formed  </a:t>
            </a:r>
          </a:p>
          <a:p>
            <a:r>
              <a:rPr lang="en-US" smtClean="0"/>
              <a:t>    when nonmetallic atoms gain one  </a:t>
            </a:r>
          </a:p>
          <a:p>
            <a:r>
              <a:rPr lang="en-US" smtClean="0"/>
              <a:t>    or more electrons</a:t>
            </a:r>
          </a:p>
          <a:p>
            <a:r>
              <a:rPr lang="en-US" smtClean="0"/>
              <a:t>  Larger than the corresponding </a:t>
            </a:r>
          </a:p>
          <a:p>
            <a:r>
              <a:rPr lang="en-US" smtClean="0"/>
              <a:t>    atom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592524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Table of Ion Sizes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Table of Ion Sizes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907766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Definition: Half of the distance between nuclei in covalently bonded diatomic molecule </a:t>
            </a:r>
          </a:p>
          <a:p>
            <a:r>
              <a:rPr lang="en-US" smtClean="0"/>
              <a:t>Radius decreases across a period</a:t>
            </a:r>
          </a:p>
          <a:p>
            <a:r>
              <a:rPr lang="en-US" smtClean="0"/>
              <a:t> Increased effective nuclear charge due to decreased shielding </a:t>
            </a:r>
          </a:p>
          <a:p>
            <a:r>
              <a:rPr lang="en-US" smtClean="0"/>
              <a:t>Radius increases down a group</a:t>
            </a:r>
          </a:p>
          <a:p>
            <a:r>
              <a:rPr lang="en-US" smtClean="0"/>
              <a:t> Each row on the periodic table adds a “shell” or energy level to the atom</a:t>
            </a:r>
          </a:p>
          <a:p>
            <a:endParaRPr lang="en-US" smtClean="0"/>
          </a:p>
          <a:p>
            <a:r>
              <a:rPr lang="en-US" smtClean="0"/>
              <a:t>Atomic Radius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Definition: Half of the distance between nuclei in covalently bonded diatomic molecule </a:t>
            </a:r>
          </a:p>
          <a:p>
            <a:r>
              <a:rPr lang="en-US" smtClean="0"/>
              <a:t>Radius decreases across a period</a:t>
            </a:r>
          </a:p>
          <a:p>
            <a:r>
              <a:rPr lang="en-US" smtClean="0"/>
              <a:t> Increased effective nuclear charge due to decreased shielding </a:t>
            </a:r>
          </a:p>
          <a:p>
            <a:r>
              <a:rPr lang="en-US" smtClean="0"/>
              <a:t>Radius increases down a group</a:t>
            </a:r>
          </a:p>
          <a:p>
            <a:r>
              <a:rPr lang="en-US" smtClean="0"/>
              <a:t> Each row on the periodic table adds a “shell” or energy level to the atom</a:t>
            </a:r>
          </a:p>
          <a:p>
            <a:endParaRPr lang="en-US" smtClean="0"/>
          </a:p>
          <a:p>
            <a:r>
              <a:rPr lang="en-US" smtClean="0"/>
              <a:t>Atomic Radius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542882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Table of </a:t>
            </a:r>
            <a:br>
              <a:rPr lang="en-US" smtClean="0"/>
            </a:br>
            <a:r>
              <a:rPr lang="en-US" smtClean="0"/>
              <a:t>Atomic </a:t>
            </a:r>
            <a:br>
              <a:rPr lang="en-US" smtClean="0"/>
            </a:br>
            <a:r>
              <a:rPr lang="en-US" smtClean="0"/>
              <a:t>Radii</a:t>
            </a:r>
            <a:br>
              <a:rPr lang="en-US" smtClean="0"/>
            </a:br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Table of </a:t>
            </a:r>
            <a:br>
              <a:rPr lang="en-US" smtClean="0"/>
            </a:br>
            <a:r>
              <a:rPr lang="en-US" smtClean="0"/>
              <a:t>Atomic </a:t>
            </a:r>
            <a:br>
              <a:rPr lang="en-US" smtClean="0"/>
            </a:br>
            <a:r>
              <a:rPr lang="en-US" smtClean="0"/>
              <a:t>Radii</a:t>
            </a:r>
            <a:br>
              <a:rPr lang="en-US" smtClean="0"/>
            </a:br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702088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Period Trend:</a:t>
            </a:r>
            <a:br>
              <a:rPr lang="en-US" smtClean="0"/>
            </a:br>
            <a:r>
              <a:rPr lang="en-US" smtClean="0"/>
              <a:t>Atomic Radius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Period Trend:</a:t>
            </a:r>
            <a:br>
              <a:rPr lang="en-US" smtClean="0"/>
            </a:br>
            <a:r>
              <a:rPr lang="en-US" smtClean="0"/>
              <a:t>Atomic Radius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241941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 Increases for successive electrons taken from the same atom</a:t>
            </a:r>
          </a:p>
          <a:p>
            <a:r>
              <a:rPr lang="en-US" smtClean="0"/>
              <a:t>Tends to increase across a period</a:t>
            </a:r>
          </a:p>
          <a:p>
            <a:r>
              <a:rPr lang="en-US" smtClean="0"/>
              <a:t>  Electrons in the same quantum level do not shield as effectively as electrons in inner levels</a:t>
            </a:r>
          </a:p>
          <a:p>
            <a:r>
              <a:rPr lang="en-US" smtClean="0"/>
              <a:t> Irregularities at half filled and filled     sublevels due to extra repulsion of electrons paired in orbitals, making them easier to remove</a:t>
            </a:r>
          </a:p>
          <a:p>
            <a:r>
              <a:rPr lang="en-US" smtClean="0"/>
              <a:t> Tends to decrease down a group</a:t>
            </a:r>
          </a:p>
          <a:p>
            <a:r>
              <a:rPr lang="en-US" smtClean="0"/>
              <a:t> Outer electrons are farther from the nucleus and easier to remove</a:t>
            </a:r>
          </a:p>
          <a:p>
            <a:r>
              <a:rPr lang="en-US" smtClean="0"/>
              <a:t>Ionization Energy  </a:t>
            </a:r>
            <a:br>
              <a:rPr lang="en-US" smtClean="0"/>
            </a:br>
            <a:endParaRPr lang="en-US" smtClean="0"/>
          </a:p>
          <a:p>
            <a:r>
              <a:rPr lang="en-US" smtClean="0"/>
              <a:t>Definition: the energy required to remove an electron from an atom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 Increases for successive electrons taken from the same atom</a:t>
            </a:r>
          </a:p>
          <a:p>
            <a:r>
              <a:rPr lang="en-US" smtClean="0"/>
              <a:t>Tends to increase across a period</a:t>
            </a:r>
          </a:p>
          <a:p>
            <a:r>
              <a:rPr lang="en-US" smtClean="0"/>
              <a:t>  Electrons in the same quantum level do not shield as effectively as electrons in inner levels</a:t>
            </a:r>
          </a:p>
          <a:p>
            <a:r>
              <a:rPr lang="en-US" smtClean="0"/>
              <a:t> Irregularities at half filled and filled     sublevels due to extra repulsion of electrons paired in orbitals, making them easier to remove</a:t>
            </a:r>
          </a:p>
          <a:p>
            <a:r>
              <a:rPr lang="en-US" smtClean="0"/>
              <a:t> Tends to decrease down a group</a:t>
            </a:r>
          </a:p>
          <a:p>
            <a:r>
              <a:rPr lang="en-US" smtClean="0"/>
              <a:t> Outer electrons are farther from the nucleus and easier to remove</a:t>
            </a:r>
          </a:p>
          <a:p>
            <a:r>
              <a:rPr lang="en-US" smtClean="0"/>
              <a:t>Ionization Energy  </a:t>
            </a:r>
            <a:br>
              <a:rPr lang="en-US" smtClean="0"/>
            </a:br>
            <a:endParaRPr lang="en-US" smtClean="0"/>
          </a:p>
          <a:p>
            <a:r>
              <a:rPr lang="en-US" smtClean="0"/>
              <a:t>Definition: the energy required to remove an electron from an atom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921990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Ionization Energy: the energy required to remove an electron from an atom</a:t>
            </a:r>
          </a:p>
          <a:p>
            <a:r>
              <a:rPr lang="en-US" smtClean="0"/>
              <a:t> Increases for successive electrons taken from the same atom</a:t>
            </a:r>
          </a:p>
          <a:p>
            <a:r>
              <a:rPr lang="en-US" smtClean="0"/>
              <a:t> Tends to increase across a period</a:t>
            </a:r>
          </a:p>
          <a:p>
            <a:r>
              <a:rPr lang="en-US" smtClean="0"/>
              <a:t>Electrons in the same quantum level do not shield as effectively as electrons in inner levels </a:t>
            </a:r>
          </a:p>
          <a:p>
            <a:r>
              <a:rPr lang="en-US" smtClean="0"/>
              <a:t>Irregularities at half filled and filled sublevels due to extra repulsion of electrons paired in orbitals, making them easier to remove</a:t>
            </a:r>
          </a:p>
          <a:p>
            <a:endParaRPr lang="en-US" smtClean="0"/>
          </a:p>
          <a:p>
            <a:r>
              <a:rPr lang="en-US" smtClean="0"/>
              <a:t> Tends to decrease down a group</a:t>
            </a:r>
          </a:p>
          <a:p>
            <a:r>
              <a:rPr lang="en-US" smtClean="0"/>
              <a:t>Outer electrons are farther from the nucleus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Ionization Energy: the energy required to remove an electron from an atom</a:t>
            </a:r>
          </a:p>
          <a:p>
            <a:r>
              <a:rPr lang="en-US" smtClean="0"/>
              <a:t> Increases for successive electrons taken from the same atom</a:t>
            </a:r>
          </a:p>
          <a:p>
            <a:r>
              <a:rPr lang="en-US" smtClean="0"/>
              <a:t> Tends to increase across a period</a:t>
            </a:r>
          </a:p>
          <a:p>
            <a:r>
              <a:rPr lang="en-US" smtClean="0"/>
              <a:t>Electrons in the same quantum level do not shield as effectively as electrons in inner levels </a:t>
            </a:r>
          </a:p>
          <a:p>
            <a:r>
              <a:rPr lang="en-US" smtClean="0"/>
              <a:t>Irregularities at half filled and filled sublevels due to extra repulsion of electrons paired in orbitals, making them easier to remove</a:t>
            </a:r>
          </a:p>
          <a:p>
            <a:endParaRPr lang="en-US" smtClean="0"/>
          </a:p>
          <a:p>
            <a:r>
              <a:rPr lang="en-US" smtClean="0"/>
              <a:t> Tends to decrease down a group</a:t>
            </a:r>
          </a:p>
          <a:p>
            <a:r>
              <a:rPr lang="en-US" smtClean="0"/>
              <a:t>Outer electrons are farther from the nucleus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667253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Table of 1st Ionization Energies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Table of 1st Ionization Energies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028144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Periodic Trend:</a:t>
            </a:r>
            <a:br>
              <a:rPr lang="en-US" smtClean="0"/>
            </a:br>
            <a:r>
              <a:rPr lang="en-US" smtClean="0"/>
              <a:t>Ionization Energy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Periodic Trend:</a:t>
            </a:r>
            <a:br>
              <a:rPr lang="en-US" smtClean="0"/>
            </a:br>
            <a:r>
              <a:rPr lang="en-US" smtClean="0"/>
              <a:t>Ionization Energy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22983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 Affinity tends to increase across a period </a:t>
            </a:r>
          </a:p>
          <a:p>
            <a:r>
              <a:rPr lang="en-US" smtClean="0"/>
              <a:t> Affinity tends to decrease as you go down in a period </a:t>
            </a:r>
          </a:p>
          <a:p>
            <a:r>
              <a:rPr lang="en-US" smtClean="0"/>
              <a:t>Electrons farther from the nucleus experience less nuclear attraction </a:t>
            </a:r>
          </a:p>
          <a:p>
            <a:r>
              <a:rPr lang="en-US" smtClean="0"/>
              <a:t>Some irregularities due to repulsive forces in the relatively small p orbitals </a:t>
            </a:r>
          </a:p>
          <a:p>
            <a:r>
              <a:rPr lang="en-US" smtClean="0"/>
              <a:t>Electron Affinity </a:t>
            </a:r>
          </a:p>
          <a:p>
            <a:r>
              <a:rPr lang="en-US" smtClean="0"/>
              <a:t>Definition - the energy change associated with the addition of an electron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 Affinity tends to increase across a period </a:t>
            </a:r>
          </a:p>
          <a:p>
            <a:r>
              <a:rPr lang="en-US" smtClean="0"/>
              <a:t> Affinity tends to decrease as you go down in a period </a:t>
            </a:r>
          </a:p>
          <a:p>
            <a:r>
              <a:rPr lang="en-US" smtClean="0"/>
              <a:t>Electrons farther from the nucleus experience less nuclear attraction </a:t>
            </a:r>
          </a:p>
          <a:p>
            <a:r>
              <a:rPr lang="en-US" smtClean="0"/>
              <a:t>Some irregularities due to repulsive forces in the relatively small p orbitals </a:t>
            </a:r>
          </a:p>
          <a:p>
            <a:r>
              <a:rPr lang="en-US" smtClean="0"/>
              <a:t>Electron Affinity </a:t>
            </a:r>
          </a:p>
          <a:p>
            <a:r>
              <a:rPr lang="en-US" smtClean="0"/>
              <a:t>Definition - the energy change associated with the addition of an electron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846306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0C9D34-6F7F-46E3-A8EF-D1C72B732AAE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7E670F-9150-47ED-9361-6D26AD934A91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F96075-1C48-4B42-A5A5-D13F72AD884F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7ED2BB3-626C-4C21-AFC2-47BEB940B401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71CE0C-236A-44B9-BE94-10F9FAF9B5D0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B570CE-826A-4A01-8BE6-A6D1BD7FC772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22755E-8E0E-498B-B08F-A7326741F564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B81FDF-3CB0-4BB9-83E7-0430BD0CE5B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73CFCB-23DE-4AA4-A287-085952E3250D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ABD691-94D9-4A17-BF05-E756E1A92D95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E6C258-C8A3-4A2F-8CDF-2FA9CBA37D77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9C9EF9-D75B-46EB-8233-4FCC988D9B68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CC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6F41E251-59EB-4BDE-800C-59DA3E56DDF5}" type="slidenum">
              <a:rPr lang="en-US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0"/>
            <a:ext cx="8077200" cy="1143000"/>
          </a:xfrm>
        </p:spPr>
        <p:txBody>
          <a:bodyPr/>
          <a:lstStyle/>
          <a:p>
            <a:r>
              <a:rPr lang="en-US" sz="4000" u="sng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Periodic Trends</a:t>
            </a:r>
            <a:endParaRPr lang="en-US" sz="4000" u="sng" dirty="0">
              <a:solidFill>
                <a:srgbClr val="000066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2058" name="Picture 10" descr="http://upload.wikimedia.org/wikipedia/commons/9/9a/Atomic_radius_as_a_function_of_atomic_numb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371600"/>
            <a:ext cx="7988529" cy="32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rends_Electronegativity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1676400"/>
            <a:ext cx="41148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Periodic Trend: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Electron Affinity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4267200" cy="533400"/>
          </a:xfrm>
        </p:spPr>
        <p:txBody>
          <a:bodyPr/>
          <a:lstStyle/>
          <a:p>
            <a:r>
              <a:rPr lang="en-US" u="sng" dirty="0" err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Electronegativity</a:t>
            </a:r>
            <a:endParaRPr lang="en-US" u="sng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36195" name="Text Box 3"/>
          <p:cNvSpPr txBox="1">
            <a:spLocks noChangeArrowheads="1"/>
          </p:cNvSpPr>
          <p:nvPr/>
        </p:nvSpPr>
        <p:spPr bwMode="auto">
          <a:xfrm>
            <a:off x="533400" y="914400"/>
            <a:ext cx="84582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sz="2800" dirty="0" smtClean="0">
                <a:solidFill>
                  <a:srgbClr val="006600"/>
                </a:solidFill>
                <a:latin typeface="Comic Sans MS" pitchFamily="66" charset="0"/>
              </a:rPr>
              <a:t>Definition: </a:t>
            </a:r>
            <a:r>
              <a:rPr lang="en-US" sz="2800" i="1" dirty="0" smtClean="0">
                <a:solidFill>
                  <a:srgbClr val="006600"/>
                </a:solidFill>
                <a:latin typeface="Comic Sans MS" pitchFamily="66" charset="0"/>
              </a:rPr>
              <a:t>A </a:t>
            </a:r>
            <a:r>
              <a:rPr lang="en-US" sz="2800" i="1" dirty="0">
                <a:solidFill>
                  <a:srgbClr val="006600"/>
                </a:solidFill>
                <a:latin typeface="Comic Sans MS" pitchFamily="66" charset="0"/>
              </a:rPr>
              <a:t>measure of the ability of an atom in a </a:t>
            </a:r>
            <a:r>
              <a:rPr lang="en-US" sz="2800" i="1" dirty="0" smtClean="0">
                <a:solidFill>
                  <a:srgbClr val="006600"/>
                </a:solidFill>
                <a:latin typeface="Comic Sans MS" pitchFamily="66" charset="0"/>
              </a:rPr>
              <a:t>chemical compound </a:t>
            </a:r>
            <a:r>
              <a:rPr lang="en-US" sz="2800" i="1" dirty="0">
                <a:solidFill>
                  <a:srgbClr val="006600"/>
                </a:solidFill>
                <a:latin typeface="Comic Sans MS" pitchFamily="66" charset="0"/>
              </a:rPr>
              <a:t>to attract electrons</a:t>
            </a:r>
          </a:p>
        </p:txBody>
      </p:sp>
      <p:sp>
        <p:nvSpPr>
          <p:cNvPr id="136196" name="Text Box 4"/>
          <p:cNvSpPr txBox="1">
            <a:spLocks noChangeArrowheads="1"/>
          </p:cNvSpPr>
          <p:nvPr/>
        </p:nvSpPr>
        <p:spPr bwMode="auto">
          <a:xfrm>
            <a:off x="1066800" y="2438400"/>
            <a:ext cx="7086600" cy="3970318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>
                <a:srgbClr val="C00000"/>
              </a:buClr>
              <a:buFont typeface="Courier New" pitchFamily="49" charset="0"/>
              <a:buChar char="o"/>
            </a:pPr>
            <a:r>
              <a:rPr lang="en-US" sz="2800" dirty="0">
                <a:latin typeface="Comic Sans MS" pitchFamily="66" charset="0"/>
              </a:rPr>
              <a:t>  </a:t>
            </a:r>
            <a:r>
              <a:rPr lang="en-US" sz="2800" dirty="0" err="1" smtClean="0">
                <a:solidFill>
                  <a:schemeClr val="tx1"/>
                </a:solidFill>
                <a:latin typeface="Comic Sans MS" pitchFamily="66" charset="0"/>
              </a:rPr>
              <a:t>Electronegativity</a:t>
            </a:r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 tends </a:t>
            </a:r>
            <a:r>
              <a:rPr lang="en-US" sz="2800" dirty="0">
                <a:solidFill>
                  <a:schemeClr val="tx1"/>
                </a:solidFill>
                <a:latin typeface="Comic Sans MS" pitchFamily="66" charset="0"/>
              </a:rPr>
              <a:t>to increase </a:t>
            </a:r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across a period</a:t>
            </a:r>
          </a:p>
          <a:p>
            <a:pPr lvl="1">
              <a:spcBef>
                <a:spcPct val="0"/>
              </a:spcBef>
              <a:buClr>
                <a:srgbClr val="C00000"/>
              </a:buClr>
              <a:buFont typeface="Courier New" pitchFamily="49" charset="0"/>
              <a:buChar char="o"/>
            </a:pPr>
            <a:r>
              <a:rPr lang="en-US" sz="28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As radius decreases, electrons get closer to the bonding atom’s nucleus</a:t>
            </a:r>
          </a:p>
          <a:p>
            <a:pPr>
              <a:spcBef>
                <a:spcPct val="0"/>
              </a:spcBef>
              <a:buClr>
                <a:srgbClr val="C00000"/>
              </a:buClr>
              <a:buFont typeface="Courier New" pitchFamily="49" charset="0"/>
              <a:buChar char="o"/>
            </a:pPr>
            <a:r>
              <a:rPr lang="en-US" sz="28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Comic Sans MS" pitchFamily="66" charset="0"/>
              </a:rPr>
              <a:t>Electronegativity</a:t>
            </a:r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 tends to decrease down a group or remain the same</a:t>
            </a:r>
          </a:p>
          <a:p>
            <a:pPr lvl="1">
              <a:spcBef>
                <a:spcPct val="0"/>
              </a:spcBef>
              <a:buClr>
                <a:srgbClr val="C00000"/>
              </a:buClr>
              <a:buFont typeface="Courier New" pitchFamily="49" charset="0"/>
              <a:buChar char="o"/>
            </a:pPr>
            <a:r>
              <a:rPr lang="en-US" sz="28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As radius increases, electrons are farther from the bonding atom’s nucleus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6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6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6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6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8001000" cy="685800"/>
          </a:xfrm>
        </p:spPr>
        <p:txBody>
          <a:bodyPr/>
          <a:lstStyle/>
          <a:p>
            <a:r>
              <a:rPr 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Periodic Table of </a:t>
            </a:r>
            <a:r>
              <a:rPr lang="en-US" sz="3200" dirty="0" err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Electronegativities</a:t>
            </a:r>
            <a:endParaRPr lang="en-US" sz="3200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9218" name="Picture 2" descr="http://upload.wikimedia.org/wikipedia/commons/8/8d/Taula_peri%C3%B2dica_electronegativita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143000"/>
            <a:ext cx="8665298" cy="4724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rends_Electronegativity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1676400"/>
            <a:ext cx="41148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Periodic Trend: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err="1" smtClean="0">
                <a:solidFill>
                  <a:schemeClr val="tx1"/>
                </a:solidFill>
              </a:rPr>
              <a:t>Electronegativity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rend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133600" y="1752600"/>
            <a:ext cx="3810000" cy="1143000"/>
          </a:xfrm>
        </p:spPr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</a:rPr>
              <a:t>Summary </a:t>
            </a:r>
            <a:r>
              <a:rPr lang="en-US" sz="3200" dirty="0">
                <a:solidFill>
                  <a:schemeClr val="tx1"/>
                </a:solidFill>
              </a:rPr>
              <a:t>of </a:t>
            </a:r>
            <a:r>
              <a:rPr lang="en-US" sz="3200" dirty="0" smtClean="0">
                <a:solidFill>
                  <a:schemeClr val="tx1"/>
                </a:solidFill>
              </a:rPr>
              <a:t/>
            </a:r>
            <a:br>
              <a:rPr lang="en-US" sz="3200" dirty="0" smtClean="0">
                <a:solidFill>
                  <a:schemeClr val="tx1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Periodic </a:t>
            </a:r>
            <a:r>
              <a:rPr lang="en-US" sz="3200" dirty="0">
                <a:solidFill>
                  <a:schemeClr val="tx1"/>
                </a:solidFill>
              </a:rPr>
              <a:t>Trends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3200400" cy="685800"/>
          </a:xfrm>
        </p:spPr>
        <p:txBody>
          <a:bodyPr/>
          <a:lstStyle/>
          <a:p>
            <a:r>
              <a:rPr lang="en-US" sz="3200" u="sng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Ionic Radii</a:t>
            </a:r>
          </a:p>
        </p:txBody>
      </p:sp>
      <p:sp>
        <p:nvSpPr>
          <p:cNvPr id="133123" name="Text Box 3"/>
          <p:cNvSpPr txBox="1">
            <a:spLocks noChangeArrowheads="1"/>
          </p:cNvSpPr>
          <p:nvPr/>
        </p:nvSpPr>
        <p:spPr bwMode="auto">
          <a:xfrm>
            <a:off x="0" y="1905000"/>
            <a:ext cx="15922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sz="3200" u="sng" dirty="0" err="1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Cations</a:t>
            </a:r>
            <a:endParaRPr lang="en-US" sz="3200" u="sng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33124" name="Text Box 4"/>
          <p:cNvSpPr txBox="1">
            <a:spLocks noChangeArrowheads="1"/>
          </p:cNvSpPr>
          <p:nvPr/>
        </p:nvSpPr>
        <p:spPr bwMode="auto">
          <a:xfrm>
            <a:off x="1849438" y="1143000"/>
            <a:ext cx="729456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>
                <a:latin typeface="Comic Sans MS" pitchFamily="66" charset="0"/>
              </a:rPr>
              <a:t>  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Positively charged ions formed when</a:t>
            </a:r>
          </a:p>
          <a:p>
            <a:pPr>
              <a:spcBef>
                <a:spcPct val="0"/>
              </a:spcBef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   an atom of a metal loses one or  </a:t>
            </a:r>
          </a:p>
          <a:p>
            <a:pPr>
              <a:spcBef>
                <a:spcPct val="0"/>
              </a:spcBef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   more electrons</a:t>
            </a:r>
          </a:p>
        </p:txBody>
      </p:sp>
      <p:sp>
        <p:nvSpPr>
          <p:cNvPr id="133125" name="Text Box 5"/>
          <p:cNvSpPr txBox="1">
            <a:spLocks noChangeArrowheads="1"/>
          </p:cNvSpPr>
          <p:nvPr/>
        </p:nvSpPr>
        <p:spPr bwMode="auto">
          <a:xfrm>
            <a:off x="1828800" y="2514600"/>
            <a:ext cx="6705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>
                <a:latin typeface="Comic Sans MS" pitchFamily="66" charset="0"/>
              </a:rPr>
              <a:t>  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Smaller than the corresponding    </a:t>
            </a:r>
          </a:p>
          <a:p>
            <a:pPr>
              <a:spcBef>
                <a:spcPct val="0"/>
              </a:spcBef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   atom</a:t>
            </a:r>
          </a:p>
        </p:txBody>
      </p:sp>
      <p:sp>
        <p:nvSpPr>
          <p:cNvPr id="133126" name="Text Box 6"/>
          <p:cNvSpPr txBox="1">
            <a:spLocks noChangeArrowheads="1"/>
          </p:cNvSpPr>
          <p:nvPr/>
        </p:nvSpPr>
        <p:spPr bwMode="auto">
          <a:xfrm>
            <a:off x="228600" y="4495800"/>
            <a:ext cx="14335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sz="3200" u="sng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Anions</a:t>
            </a:r>
          </a:p>
        </p:txBody>
      </p:sp>
      <p:sp>
        <p:nvSpPr>
          <p:cNvPr id="133127" name="Text Box 7"/>
          <p:cNvSpPr txBox="1">
            <a:spLocks noChangeArrowheads="1"/>
          </p:cNvSpPr>
          <p:nvPr/>
        </p:nvSpPr>
        <p:spPr bwMode="auto">
          <a:xfrm>
            <a:off x="1828800" y="3733800"/>
            <a:ext cx="70104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>
                <a:latin typeface="Comic Sans MS" pitchFamily="66" charset="0"/>
              </a:rPr>
              <a:t>  </a:t>
            </a:r>
            <a:r>
              <a:rPr lang="en-US" sz="2800" dirty="0">
                <a:solidFill>
                  <a:schemeClr val="tx1"/>
                </a:solidFill>
                <a:latin typeface="Comic Sans MS" pitchFamily="66" charset="0"/>
              </a:rPr>
              <a:t>Negatively charged ions formed  </a:t>
            </a:r>
          </a:p>
          <a:p>
            <a:pPr>
              <a:spcBef>
                <a:spcPct val="0"/>
              </a:spcBef>
              <a:buClr>
                <a:srgbClr val="C00000"/>
              </a:buClr>
            </a:pPr>
            <a:r>
              <a:rPr lang="en-US" sz="2800" dirty="0">
                <a:solidFill>
                  <a:schemeClr val="tx1"/>
                </a:solidFill>
                <a:latin typeface="Comic Sans MS" pitchFamily="66" charset="0"/>
              </a:rPr>
              <a:t>    when nonmetallic atoms gain one  </a:t>
            </a:r>
          </a:p>
          <a:p>
            <a:pPr>
              <a:spcBef>
                <a:spcPct val="0"/>
              </a:spcBef>
              <a:buClr>
                <a:srgbClr val="C00000"/>
              </a:buClr>
            </a:pPr>
            <a:r>
              <a:rPr lang="en-US" sz="2800" dirty="0">
                <a:solidFill>
                  <a:schemeClr val="tx1"/>
                </a:solidFill>
                <a:latin typeface="Comic Sans MS" pitchFamily="66" charset="0"/>
              </a:rPr>
              <a:t>    or more electrons</a:t>
            </a:r>
          </a:p>
        </p:txBody>
      </p:sp>
      <p:sp>
        <p:nvSpPr>
          <p:cNvPr id="133128" name="Text Box 8"/>
          <p:cNvSpPr txBox="1">
            <a:spLocks noChangeArrowheads="1"/>
          </p:cNvSpPr>
          <p:nvPr/>
        </p:nvSpPr>
        <p:spPr bwMode="auto">
          <a:xfrm>
            <a:off x="1828800" y="5181600"/>
            <a:ext cx="6553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chemeClr val="tx1"/>
                </a:solidFill>
                <a:latin typeface="Comic Sans MS" pitchFamily="66" charset="0"/>
              </a:rPr>
              <a:t>  Larger than the corresponding </a:t>
            </a:r>
          </a:p>
          <a:p>
            <a:pPr>
              <a:spcBef>
                <a:spcPct val="0"/>
              </a:spcBef>
              <a:buClr>
                <a:srgbClr val="C00000"/>
              </a:buClr>
            </a:pPr>
            <a:r>
              <a:rPr lang="en-US" sz="2800" dirty="0">
                <a:solidFill>
                  <a:schemeClr val="tx1"/>
                </a:solidFill>
                <a:latin typeface="Comic Sans MS" pitchFamily="66" charset="0"/>
              </a:rPr>
              <a:t>    atom </a:t>
            </a:r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609600" y="3505200"/>
            <a:ext cx="7924800" cy="1588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4" grpId="0" autoUpdateAnimBg="0"/>
      <p:bldP spid="133125" grpId="0" autoUpdateAnimBg="0"/>
      <p:bldP spid="133127" grpId="0" autoUpdateAnimBg="0"/>
      <p:bldP spid="133128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171" name="Picture 3" descr="ionsize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828800" cy="1905000"/>
          </a:xfrm>
        </p:spPr>
        <p:txBody>
          <a:bodyPr/>
          <a:lstStyle/>
          <a:p>
            <a:r>
              <a:rPr lang="en-US"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Table of Ion Sizes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0" name="Picture 2" descr="radi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1143000"/>
            <a:ext cx="1611865" cy="114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4931" name="Text Box 3"/>
          <p:cNvSpPr txBox="1">
            <a:spLocks noChangeArrowheads="1"/>
          </p:cNvSpPr>
          <p:nvPr/>
        </p:nvSpPr>
        <p:spPr bwMode="auto">
          <a:xfrm>
            <a:off x="609600" y="1143001"/>
            <a:ext cx="63246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sz="2800" dirty="0" smtClean="0">
                <a:solidFill>
                  <a:srgbClr val="006600"/>
                </a:solidFill>
                <a:latin typeface="+mn-lt"/>
              </a:rPr>
              <a:t>Definition: Half </a:t>
            </a:r>
            <a:r>
              <a:rPr lang="en-US" sz="2800" dirty="0">
                <a:solidFill>
                  <a:srgbClr val="006600"/>
                </a:solidFill>
                <a:latin typeface="+mn-lt"/>
              </a:rPr>
              <a:t>of the distance between </a:t>
            </a:r>
            <a:r>
              <a:rPr lang="en-US" sz="2800" dirty="0" smtClean="0">
                <a:solidFill>
                  <a:srgbClr val="006600"/>
                </a:solidFill>
                <a:latin typeface="+mn-lt"/>
              </a:rPr>
              <a:t>nuclei in </a:t>
            </a:r>
            <a:r>
              <a:rPr lang="en-US" sz="2800" dirty="0">
                <a:solidFill>
                  <a:srgbClr val="006600"/>
                </a:solidFill>
                <a:latin typeface="+mn-lt"/>
              </a:rPr>
              <a:t>covalently bonded diatomic molecule </a:t>
            </a:r>
          </a:p>
        </p:txBody>
      </p:sp>
      <p:sp>
        <p:nvSpPr>
          <p:cNvPr id="124934" name="Text Box 6"/>
          <p:cNvSpPr txBox="1">
            <a:spLocks noChangeArrowheads="1"/>
          </p:cNvSpPr>
          <p:nvPr/>
        </p:nvSpPr>
        <p:spPr bwMode="auto">
          <a:xfrm>
            <a:off x="762000" y="2743200"/>
            <a:ext cx="7467600" cy="3108543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>
                <a:srgbClr val="C00000"/>
              </a:buCl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tx1"/>
                </a:solidFill>
                <a:latin typeface="+mn-lt"/>
              </a:rPr>
              <a:t>Radius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decreases</a:t>
            </a:r>
            <a:r>
              <a:rPr lang="en-US" sz="2800" dirty="0" smtClean="0">
                <a:solidFill>
                  <a:schemeClr val="tx1"/>
                </a:solidFill>
                <a:latin typeface="+mn-lt"/>
              </a:rPr>
              <a:t> across a period</a:t>
            </a:r>
          </a:p>
          <a:p>
            <a:pPr lvl="1">
              <a:spcBef>
                <a:spcPct val="0"/>
              </a:spcBef>
              <a:buClr>
                <a:srgbClr val="C00000"/>
              </a:buCl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tx1"/>
                </a:solidFill>
                <a:latin typeface="+mn-lt"/>
              </a:rPr>
              <a:t> Increased effective nuclear charge due to decreased shielding </a:t>
            </a:r>
          </a:p>
          <a:p>
            <a:pPr>
              <a:spcBef>
                <a:spcPct val="0"/>
              </a:spcBef>
              <a:buClr>
                <a:srgbClr val="C00000"/>
              </a:buClr>
              <a:buFont typeface="Wingdings" pitchFamily="2" charset="2"/>
              <a:buChar char="v"/>
            </a:pPr>
            <a:r>
              <a:rPr lang="en-US" sz="2800" dirty="0">
                <a:solidFill>
                  <a:schemeClr val="tx1"/>
                </a:solidFill>
                <a:latin typeface="+mn-lt"/>
              </a:rPr>
              <a:t>Radius </a:t>
            </a:r>
            <a:r>
              <a:rPr lang="en-US" sz="2800" dirty="0">
                <a:solidFill>
                  <a:srgbClr val="FF0000"/>
                </a:solidFill>
                <a:latin typeface="+mn-lt"/>
              </a:rPr>
              <a:t>increases</a:t>
            </a:r>
            <a:r>
              <a:rPr lang="en-US" sz="2800" dirty="0">
                <a:solidFill>
                  <a:schemeClr val="tx1"/>
                </a:solidFill>
                <a:latin typeface="+mn-lt"/>
              </a:rPr>
              <a:t> down a group</a:t>
            </a:r>
          </a:p>
          <a:p>
            <a:pPr lvl="1">
              <a:spcBef>
                <a:spcPct val="0"/>
              </a:spcBef>
              <a:buClr>
                <a:srgbClr val="C00000"/>
              </a:buClr>
              <a:buFont typeface="Wingdings" pitchFamily="2" charset="2"/>
              <a:buChar char="v"/>
            </a:pPr>
            <a:r>
              <a:rPr lang="en-US" sz="2800" dirty="0">
                <a:solidFill>
                  <a:schemeClr val="tx1"/>
                </a:solidFill>
                <a:latin typeface="+mn-lt"/>
              </a:rPr>
              <a:t> Each row on the periodic table adds a “shell” or energy level to the atom</a:t>
            </a:r>
          </a:p>
          <a:p>
            <a:pPr lvl="1">
              <a:spcBef>
                <a:spcPct val="0"/>
              </a:spcBef>
              <a:buClr>
                <a:srgbClr val="C00000"/>
              </a:buClr>
            </a:pPr>
            <a:endParaRPr lang="en-US" sz="280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4938" name="Rectangle 10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3429000" cy="457200"/>
          </a:xfrm>
        </p:spPr>
        <p:txBody>
          <a:bodyPr/>
          <a:lstStyle/>
          <a:p>
            <a:pPr algn="l"/>
            <a:r>
              <a:rPr lang="en-US" u="sng" dirty="0" smtClean="0">
                <a:solidFill>
                  <a:srgbClr val="006600"/>
                </a:solidFill>
              </a:rPr>
              <a:t>Atomic Radius</a:t>
            </a:r>
            <a:endParaRPr lang="en-US" u="sng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49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49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49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49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54" name="Picture 2" descr="radiustab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2763" y="133350"/>
            <a:ext cx="5862637" cy="6496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5955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2895600" cy="2819400"/>
          </a:xfrm>
        </p:spPr>
        <p:txBody>
          <a:bodyPr/>
          <a:lstStyle/>
          <a:p>
            <a:r>
              <a:rPr lang="en-US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Table of </a:t>
            </a:r>
            <a:br>
              <a:rPr lang="en-US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Atomic </a:t>
            </a:r>
            <a:br>
              <a:rPr lang="en-US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Radii</a:t>
            </a:r>
            <a:r>
              <a:rPr lang="en-US" sz="4000" b="0" dirty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en-US" sz="4000" b="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en-US" sz="4000" b="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rends_radiu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1447800"/>
            <a:ext cx="38100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Period Trend: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Atomic Radius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9" name="Text Box 3"/>
          <p:cNvSpPr txBox="1">
            <a:spLocks noChangeArrowheads="1"/>
          </p:cNvSpPr>
          <p:nvPr/>
        </p:nvSpPr>
        <p:spPr bwMode="auto">
          <a:xfrm>
            <a:off x="762000" y="1600200"/>
            <a:ext cx="7848600" cy="4955203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>
                <a:srgbClr val="C00000"/>
              </a:buClr>
              <a:buFont typeface="Wingdings" pitchFamily="2" charset="2"/>
              <a:buChar char="q"/>
            </a:pPr>
            <a:r>
              <a:rPr lang="en-US" dirty="0">
                <a:latin typeface="Comic Sans MS" pitchFamily="66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Increases for successive electrons taken from the same atom</a:t>
            </a:r>
            <a:endParaRPr lang="en-US" dirty="0" smtClean="0">
              <a:latin typeface="+mn-lt"/>
            </a:endParaRPr>
          </a:p>
          <a:p>
            <a:pPr>
              <a:spcBef>
                <a:spcPct val="0"/>
              </a:spcBef>
              <a:buClr>
                <a:srgbClr val="C00000"/>
              </a:buClr>
              <a:buFont typeface="Wingdings" pitchFamily="2" charset="2"/>
              <a:buChar char="q"/>
            </a:pPr>
            <a:r>
              <a:rPr lang="en-US" i="1" u="sng" dirty="0" smtClean="0">
                <a:solidFill>
                  <a:schemeClr val="tx1"/>
                </a:solidFill>
                <a:latin typeface="Comic Sans MS" pitchFamily="66" charset="0"/>
              </a:rPr>
              <a:t>Tends</a:t>
            </a:r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to </a:t>
            </a:r>
            <a:r>
              <a:rPr lang="en-US" dirty="0">
                <a:solidFill>
                  <a:srgbClr val="C00000"/>
                </a:solidFill>
                <a:latin typeface="Comic Sans MS" pitchFamily="66" charset="0"/>
              </a:rPr>
              <a:t>increase</a:t>
            </a:r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 across a </a:t>
            </a:r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period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  Electrons in the same quantum level do not shield as effectively as electrons in inner levels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 Irregularities at half filled and filled     sublevels due to extra repulsion of electrons paired in </a:t>
            </a:r>
            <a:r>
              <a:rPr lang="en-US" dirty="0" err="1" smtClean="0">
                <a:solidFill>
                  <a:schemeClr val="tx1"/>
                </a:solidFill>
                <a:latin typeface="+mn-lt"/>
              </a:rPr>
              <a:t>orbitals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, making them easier to remove</a:t>
            </a:r>
            <a:endParaRPr lang="en-US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>
              <a:spcBef>
                <a:spcPct val="0"/>
              </a:spcBef>
              <a:buClr>
                <a:srgbClr val="C00000"/>
              </a:buClr>
              <a:buFont typeface="Wingdings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US" i="1" u="sng" dirty="0" smtClean="0">
                <a:solidFill>
                  <a:schemeClr val="tx1"/>
                </a:solidFill>
                <a:latin typeface="Comic Sans MS" pitchFamily="66" charset="0"/>
              </a:rPr>
              <a:t>Tends</a:t>
            </a:r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 to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decrease</a:t>
            </a:r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 down a group</a:t>
            </a:r>
          </a:p>
          <a:p>
            <a:pPr lvl="1">
              <a:spcBef>
                <a:spcPct val="0"/>
              </a:spcBef>
              <a:buClr>
                <a:srgbClr val="C00000"/>
              </a:buClr>
              <a:buFont typeface="Wingdings" pitchFamily="2" charset="2"/>
              <a:buChar char="q"/>
            </a:pPr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Outer electrons are farther from the nucleus and easier to remove</a:t>
            </a:r>
            <a:endParaRPr lang="en-US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26984" name="Rectangle 8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4343400" cy="914400"/>
          </a:xfrm>
        </p:spPr>
        <p:txBody>
          <a:bodyPr/>
          <a:lstStyle/>
          <a:p>
            <a:r>
              <a:rPr lang="en-US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Ionization Energy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 </a:t>
            </a:r>
            <a:r>
              <a:rPr lang="en-US" sz="1800" b="0" dirty="0"/>
              <a:t/>
            </a:r>
            <a:br>
              <a:rPr lang="en-US" sz="1800" b="0" dirty="0"/>
            </a:br>
            <a:endParaRPr lang="en-US" sz="1800" b="0" dirty="0"/>
          </a:p>
        </p:txBody>
      </p:sp>
      <p:sp>
        <p:nvSpPr>
          <p:cNvPr id="11" name="TextBox 10"/>
          <p:cNvSpPr txBox="1"/>
          <p:nvPr/>
        </p:nvSpPr>
        <p:spPr>
          <a:xfrm>
            <a:off x="381000" y="609600"/>
            <a:ext cx="8153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6600"/>
                </a:solidFill>
                <a:latin typeface="+mn-lt"/>
              </a:rPr>
              <a:t>Definition: </a:t>
            </a:r>
            <a:r>
              <a:rPr lang="en-US" sz="2800" i="1" dirty="0" smtClean="0">
                <a:solidFill>
                  <a:srgbClr val="006600"/>
                </a:solidFill>
                <a:latin typeface="+mn-lt"/>
              </a:rPr>
              <a:t>the </a:t>
            </a:r>
            <a:r>
              <a:rPr lang="en-US" sz="2800" i="1" dirty="0">
                <a:solidFill>
                  <a:srgbClr val="006600"/>
                </a:solidFill>
                <a:latin typeface="+mn-lt"/>
              </a:rPr>
              <a:t>energy required to remove an electron from an </a:t>
            </a:r>
            <a:r>
              <a:rPr lang="en-US" sz="2800" i="1" dirty="0" smtClean="0">
                <a:solidFill>
                  <a:srgbClr val="006600"/>
                </a:solidFill>
                <a:latin typeface="+mn-lt"/>
              </a:rPr>
              <a:t>atom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6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6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6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69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69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6" name="Text Box 10"/>
          <p:cNvSpPr txBox="1">
            <a:spLocks noChangeArrowheads="1"/>
          </p:cNvSpPr>
          <p:nvPr/>
        </p:nvSpPr>
        <p:spPr bwMode="auto">
          <a:xfrm>
            <a:off x="762000" y="0"/>
            <a:ext cx="74072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u="sng">
                <a:solidFill>
                  <a:schemeClr val="tx1"/>
                </a:solidFill>
                <a:latin typeface="+mn-lt"/>
              </a:rPr>
              <a:t>Ionization Energy: the energy required to remove an electron from an atom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3400" y="1219200"/>
            <a:ext cx="769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533400" y="914400"/>
            <a:ext cx="8305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buClr>
                <a:srgbClr val="FFFF00"/>
              </a:buClr>
              <a:buFont typeface="Wingdings" pitchFamily="2" charset="2"/>
              <a:buChar char="q"/>
            </a:pPr>
            <a:r>
              <a:rPr lang="en-US" sz="2400" dirty="0">
                <a:solidFill>
                  <a:schemeClr val="tx1"/>
                </a:solidFill>
                <a:latin typeface="+mn-lt"/>
              </a:rPr>
              <a:t> Increases for successive electrons taken from </a:t>
            </a:r>
            <a:r>
              <a:rPr lang="en-US" sz="2400" dirty="0" smtClean="0">
                <a:solidFill>
                  <a:schemeClr val="tx1"/>
                </a:solidFill>
                <a:latin typeface="+mn-lt"/>
              </a:rPr>
              <a:t>the </a:t>
            </a:r>
            <a:r>
              <a:rPr lang="en-US" sz="2400" dirty="0">
                <a:solidFill>
                  <a:schemeClr val="tx1"/>
                </a:solidFill>
                <a:latin typeface="+mn-lt"/>
              </a:rPr>
              <a:t>same </a:t>
            </a:r>
            <a:r>
              <a:rPr lang="en-US" sz="2400" dirty="0" smtClean="0">
                <a:solidFill>
                  <a:schemeClr val="tx1"/>
                </a:solidFill>
                <a:latin typeface="+mn-lt"/>
              </a:rPr>
              <a:t>atom</a:t>
            </a:r>
            <a:endParaRPr lang="en-US" sz="24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914400" y="1905000"/>
            <a:ext cx="5629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buClr>
                <a:srgbClr val="FFFF00"/>
              </a:buClr>
              <a:buFont typeface="Wingdings" pitchFamily="2" charset="2"/>
              <a:buChar char="q"/>
            </a:pPr>
            <a:r>
              <a:rPr lang="en-US" sz="2400" dirty="0">
                <a:solidFill>
                  <a:schemeClr val="tx1"/>
                </a:solidFill>
                <a:latin typeface="+mn-lt"/>
              </a:rPr>
              <a:t> Tends to increase across a period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1371600" y="2286000"/>
            <a:ext cx="6629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2400" dirty="0">
                <a:solidFill>
                  <a:schemeClr val="tx1"/>
                </a:solidFill>
                <a:latin typeface="+mn-lt"/>
                <a:cs typeface="Arial" charset="0"/>
              </a:rPr>
              <a:t>Electrons in the same quantum level do </a:t>
            </a:r>
            <a:r>
              <a:rPr lang="en-US" sz="2400" dirty="0" smtClean="0">
                <a:solidFill>
                  <a:schemeClr val="tx1"/>
                </a:solidFill>
                <a:latin typeface="+mn-lt"/>
                <a:cs typeface="Arial" charset="0"/>
              </a:rPr>
              <a:t>not </a:t>
            </a:r>
            <a:r>
              <a:rPr lang="en-US" sz="2400" dirty="0">
                <a:solidFill>
                  <a:schemeClr val="tx1"/>
                </a:solidFill>
                <a:latin typeface="+mn-lt"/>
                <a:cs typeface="Arial" charset="0"/>
              </a:rPr>
              <a:t>shield as effectively as electrons in </a:t>
            </a:r>
            <a:r>
              <a:rPr lang="en-US" sz="2400" dirty="0" smtClean="0">
                <a:solidFill>
                  <a:schemeClr val="tx1"/>
                </a:solidFill>
                <a:latin typeface="+mn-lt"/>
                <a:cs typeface="Arial" charset="0"/>
              </a:rPr>
              <a:t>inner </a:t>
            </a:r>
            <a:r>
              <a:rPr lang="en-US" sz="2400" dirty="0">
                <a:solidFill>
                  <a:schemeClr val="tx1"/>
                </a:solidFill>
                <a:latin typeface="+mn-lt"/>
                <a:cs typeface="Arial" charset="0"/>
              </a:rPr>
              <a:t>levels</a:t>
            </a:r>
            <a:r>
              <a:rPr lang="en-US" sz="2400" dirty="0">
                <a:solidFill>
                  <a:schemeClr val="tx1"/>
                </a:solidFill>
                <a:latin typeface="+mn-lt"/>
              </a:rPr>
              <a:t> </a:t>
            </a: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1295400" y="3429000"/>
            <a:ext cx="71628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400" dirty="0" smtClean="0">
                <a:solidFill>
                  <a:schemeClr val="tx1"/>
                </a:solidFill>
                <a:latin typeface="+mn-lt"/>
                <a:cs typeface="Arial" charset="0"/>
              </a:rPr>
              <a:t>Irregularities </a:t>
            </a:r>
            <a:r>
              <a:rPr lang="en-US" sz="2400" dirty="0">
                <a:solidFill>
                  <a:schemeClr val="tx1"/>
                </a:solidFill>
                <a:latin typeface="+mn-lt"/>
                <a:cs typeface="Arial" charset="0"/>
              </a:rPr>
              <a:t>at half filled and </a:t>
            </a:r>
            <a:r>
              <a:rPr lang="en-US" sz="2400" dirty="0" smtClean="0">
                <a:solidFill>
                  <a:schemeClr val="tx1"/>
                </a:solidFill>
                <a:latin typeface="+mn-lt"/>
                <a:cs typeface="Arial" charset="0"/>
              </a:rPr>
              <a:t>filled sublevels </a:t>
            </a:r>
            <a:r>
              <a:rPr lang="en-US" sz="2400" dirty="0">
                <a:solidFill>
                  <a:schemeClr val="tx1"/>
                </a:solidFill>
                <a:latin typeface="+mn-lt"/>
                <a:cs typeface="Arial" charset="0"/>
              </a:rPr>
              <a:t>due to extra repulsion of </a:t>
            </a:r>
            <a:r>
              <a:rPr lang="en-US" sz="2400" dirty="0" smtClean="0">
                <a:solidFill>
                  <a:schemeClr val="tx1"/>
                </a:solidFill>
                <a:latin typeface="+mn-lt"/>
                <a:cs typeface="Arial" charset="0"/>
              </a:rPr>
              <a:t>electrons </a:t>
            </a:r>
            <a:r>
              <a:rPr lang="en-US" sz="2400" dirty="0">
                <a:solidFill>
                  <a:schemeClr val="tx1"/>
                </a:solidFill>
                <a:latin typeface="+mn-lt"/>
                <a:cs typeface="Arial" charset="0"/>
              </a:rPr>
              <a:t>paired in </a:t>
            </a:r>
            <a:r>
              <a:rPr lang="en-US" sz="2400" dirty="0" err="1">
                <a:solidFill>
                  <a:schemeClr val="tx1"/>
                </a:solidFill>
                <a:latin typeface="+mn-lt"/>
                <a:cs typeface="Arial" charset="0"/>
              </a:rPr>
              <a:t>orbitals</a:t>
            </a:r>
            <a:r>
              <a:rPr lang="en-US" sz="2400" dirty="0">
                <a:solidFill>
                  <a:schemeClr val="tx1"/>
                </a:solidFill>
                <a:latin typeface="+mn-lt"/>
                <a:cs typeface="Arial" charset="0"/>
              </a:rPr>
              <a:t>, making them </a:t>
            </a:r>
            <a:r>
              <a:rPr lang="en-US" sz="2400" dirty="0" smtClean="0">
                <a:solidFill>
                  <a:schemeClr val="tx1"/>
                </a:solidFill>
                <a:latin typeface="+mn-lt"/>
                <a:cs typeface="Arial" charset="0"/>
              </a:rPr>
              <a:t>easier </a:t>
            </a:r>
            <a:r>
              <a:rPr lang="en-US" sz="2400" dirty="0">
                <a:solidFill>
                  <a:schemeClr val="tx1"/>
                </a:solidFill>
                <a:latin typeface="+mn-lt"/>
                <a:cs typeface="Arial" charset="0"/>
              </a:rPr>
              <a:t>to remove</a:t>
            </a:r>
          </a:p>
          <a:p>
            <a:pPr eaLnBrk="0" hangingPunct="0"/>
            <a:endParaRPr lang="en-US" sz="24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838200" y="5029200"/>
            <a:ext cx="5397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buClr>
                <a:srgbClr val="FFFF00"/>
              </a:buClr>
              <a:buFont typeface="Wingdings" pitchFamily="2" charset="2"/>
              <a:buChar char="q"/>
            </a:pPr>
            <a:r>
              <a:rPr lang="en-US" sz="2400" dirty="0">
                <a:solidFill>
                  <a:schemeClr val="tx1"/>
                </a:solidFill>
                <a:latin typeface="+mn-lt"/>
              </a:rPr>
              <a:t> Tends to decrease down a group</a:t>
            </a: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1295400" y="5486400"/>
            <a:ext cx="705674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dirty="0">
                <a:solidFill>
                  <a:schemeClr val="tx1"/>
                </a:solidFill>
                <a:latin typeface="+mn-lt"/>
              </a:rPr>
              <a:t>Outer electrons are farther from </a:t>
            </a:r>
            <a:r>
              <a:rPr lang="en-US" sz="2400" dirty="0" smtClean="0">
                <a:solidFill>
                  <a:schemeClr val="tx1"/>
                </a:solidFill>
                <a:latin typeface="+mn-lt"/>
              </a:rPr>
              <a:t>the nucleus</a:t>
            </a:r>
            <a:endParaRPr lang="en-US" sz="240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utoUpdateAnimBg="0"/>
      <p:bldP spid="11" grpId="0" autoUpdateAnimBg="0"/>
      <p:bldP spid="12" grpId="0" autoUpdateAnimBg="0"/>
      <p:bldP spid="13" grpId="0" autoUpdateAnimBg="0"/>
      <p:bldP spid="14" grpId="0" autoUpdateAnimBg="0"/>
      <p:bldP spid="15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7" name="Picture 3" descr="1stionization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4800600" y="1219200"/>
            <a:ext cx="36734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+mn-lt"/>
              </a:rPr>
              <a:t>Table of 1st Ionization Energies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rends_IEnergy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676400"/>
            <a:ext cx="441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Periodic Trend: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Ionization Energy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2"/>
          <p:cNvSpPr txBox="1">
            <a:spLocks noChangeArrowheads="1"/>
          </p:cNvSpPr>
          <p:nvPr/>
        </p:nvSpPr>
        <p:spPr bwMode="auto">
          <a:xfrm>
            <a:off x="914400" y="1828800"/>
            <a:ext cx="82205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buClr>
                <a:srgbClr val="FFFF00"/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+mn-lt"/>
                <a:cs typeface="Arial" charset="0"/>
              </a:rPr>
              <a:t>Affinity tends to increase across a period</a:t>
            </a:r>
            <a:r>
              <a:rPr lang="en-US" sz="2800" dirty="0">
                <a:solidFill>
                  <a:schemeClr val="tx1"/>
                </a:solidFill>
                <a:latin typeface="+mn-lt"/>
              </a:rPr>
              <a:t> </a:t>
            </a:r>
          </a:p>
        </p:txBody>
      </p:sp>
      <p:sp>
        <p:nvSpPr>
          <p:cNvPr id="59395" name="Text Box 3"/>
          <p:cNvSpPr txBox="1">
            <a:spLocks noChangeArrowheads="1"/>
          </p:cNvSpPr>
          <p:nvPr/>
        </p:nvSpPr>
        <p:spPr bwMode="auto">
          <a:xfrm>
            <a:off x="914400" y="2438400"/>
            <a:ext cx="77724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buClr>
                <a:srgbClr val="FFFF00"/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+mn-lt"/>
                <a:cs typeface="Arial" charset="0"/>
              </a:rPr>
              <a:t>Affinity tends to decrease as you go down </a:t>
            </a:r>
            <a:r>
              <a:rPr lang="en-US" sz="2800" dirty="0" smtClean="0">
                <a:solidFill>
                  <a:schemeClr val="tx1"/>
                </a:solidFill>
                <a:latin typeface="+mn-lt"/>
                <a:cs typeface="Arial" charset="0"/>
              </a:rPr>
              <a:t>in </a:t>
            </a:r>
            <a:r>
              <a:rPr lang="en-US" sz="2800" dirty="0">
                <a:solidFill>
                  <a:schemeClr val="tx1"/>
                </a:solidFill>
                <a:latin typeface="+mn-lt"/>
                <a:cs typeface="Arial" charset="0"/>
              </a:rPr>
              <a:t>a period </a:t>
            </a:r>
          </a:p>
        </p:txBody>
      </p:sp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2057400" y="3568005"/>
            <a:ext cx="679767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2800" dirty="0">
                <a:solidFill>
                  <a:schemeClr val="tx1"/>
                </a:solidFill>
                <a:latin typeface="+mn-lt"/>
                <a:cs typeface="Arial" charset="0"/>
              </a:rPr>
              <a:t>Electrons farther from the </a:t>
            </a:r>
            <a:r>
              <a:rPr lang="en-US" sz="2800" dirty="0" smtClean="0">
                <a:solidFill>
                  <a:schemeClr val="tx1"/>
                </a:solidFill>
                <a:latin typeface="+mn-lt"/>
                <a:cs typeface="Arial" charset="0"/>
              </a:rPr>
              <a:t>nucleus experience </a:t>
            </a:r>
            <a:r>
              <a:rPr lang="en-US" sz="2800" dirty="0">
                <a:solidFill>
                  <a:schemeClr val="tx1"/>
                </a:solidFill>
                <a:latin typeface="+mn-lt"/>
                <a:cs typeface="Arial" charset="0"/>
              </a:rPr>
              <a:t>less nuclear attraction</a:t>
            </a:r>
            <a:r>
              <a:rPr lang="en-US" sz="2800" dirty="0">
                <a:solidFill>
                  <a:schemeClr val="tx1"/>
                </a:solidFill>
                <a:latin typeface="+mn-lt"/>
              </a:rPr>
              <a:t> </a:t>
            </a:r>
          </a:p>
        </p:txBody>
      </p:sp>
      <p:sp>
        <p:nvSpPr>
          <p:cNvPr id="59397" name="Text Box 5"/>
          <p:cNvSpPr txBox="1">
            <a:spLocks noChangeArrowheads="1"/>
          </p:cNvSpPr>
          <p:nvPr/>
        </p:nvSpPr>
        <p:spPr bwMode="auto">
          <a:xfrm>
            <a:off x="2057400" y="4558605"/>
            <a:ext cx="664527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2800" dirty="0">
                <a:solidFill>
                  <a:schemeClr val="tx1"/>
                </a:solidFill>
                <a:latin typeface="+mn-lt"/>
                <a:cs typeface="Arial" charset="0"/>
              </a:rPr>
              <a:t>Some irregularities due to repulsive </a:t>
            </a:r>
            <a:r>
              <a:rPr lang="en-US" sz="2800" dirty="0" smtClean="0">
                <a:solidFill>
                  <a:schemeClr val="tx1"/>
                </a:solidFill>
                <a:latin typeface="+mn-lt"/>
                <a:cs typeface="Arial" charset="0"/>
              </a:rPr>
              <a:t>forces </a:t>
            </a:r>
            <a:r>
              <a:rPr lang="en-US" sz="2800" dirty="0">
                <a:solidFill>
                  <a:schemeClr val="tx1"/>
                </a:solidFill>
                <a:latin typeface="+mn-lt"/>
                <a:cs typeface="Arial" charset="0"/>
              </a:rPr>
              <a:t>in the relatively small p </a:t>
            </a:r>
            <a:r>
              <a:rPr lang="en-US" sz="2800" dirty="0" err="1">
                <a:solidFill>
                  <a:schemeClr val="tx1"/>
                </a:solidFill>
                <a:latin typeface="+mn-lt"/>
                <a:cs typeface="Arial" charset="0"/>
              </a:rPr>
              <a:t>orbitals</a:t>
            </a:r>
            <a:r>
              <a:rPr lang="en-US" sz="2800" dirty="0">
                <a:solidFill>
                  <a:schemeClr val="tx1"/>
                </a:solidFill>
                <a:latin typeface="+mn-lt"/>
              </a:rPr>
              <a:t> </a:t>
            </a:r>
          </a:p>
        </p:txBody>
      </p:sp>
      <p:sp>
        <p:nvSpPr>
          <p:cNvPr id="59400" name="Text Box 8"/>
          <p:cNvSpPr txBox="1">
            <a:spLocks noChangeArrowheads="1"/>
          </p:cNvSpPr>
          <p:nvPr/>
        </p:nvSpPr>
        <p:spPr bwMode="auto">
          <a:xfrm>
            <a:off x="381000" y="0"/>
            <a:ext cx="8169275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u="sng" dirty="0">
                <a:solidFill>
                  <a:schemeClr val="tx1"/>
                </a:solidFill>
                <a:latin typeface="+mn-lt"/>
              </a:rPr>
              <a:t>Electron Affinity</a:t>
            </a:r>
            <a:r>
              <a:rPr lang="en-US" sz="3200" dirty="0">
                <a:solidFill>
                  <a:schemeClr val="tx1"/>
                </a:solidFill>
                <a:latin typeface="+mn-lt"/>
              </a:rPr>
              <a:t> </a:t>
            </a:r>
            <a:endParaRPr lang="en-US" sz="3200" dirty="0" smtClean="0">
              <a:solidFill>
                <a:schemeClr val="tx1"/>
              </a:solidFill>
              <a:latin typeface="+mn-lt"/>
            </a:endParaRPr>
          </a:p>
          <a:p>
            <a:r>
              <a:rPr lang="en-US" sz="2800" dirty="0" smtClean="0">
                <a:solidFill>
                  <a:srgbClr val="006600"/>
                </a:solidFill>
                <a:latin typeface="+mn-lt"/>
              </a:rPr>
              <a:t>Definition - </a:t>
            </a:r>
            <a:r>
              <a:rPr lang="en-US" sz="2800" dirty="0">
                <a:solidFill>
                  <a:srgbClr val="006600"/>
                </a:solidFill>
                <a:latin typeface="+mn-lt"/>
              </a:rPr>
              <a:t>the energy change associated with the addition of an </a:t>
            </a:r>
            <a:r>
              <a:rPr lang="en-US" sz="2800" dirty="0" smtClean="0">
                <a:solidFill>
                  <a:srgbClr val="006600"/>
                </a:solidFill>
                <a:latin typeface="+mn-lt"/>
              </a:rPr>
              <a:t>electron</a:t>
            </a:r>
            <a:endParaRPr lang="en-US" sz="2800" dirty="0">
              <a:solidFill>
                <a:srgbClr val="0066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4" grpId="0" autoUpdateAnimBg="0"/>
      <p:bldP spid="59395" grpId="0" autoUpdateAnimBg="0"/>
      <p:bldP spid="59396" grpId="0" autoUpdateAnimBg="0"/>
      <p:bldP spid="59397" grpId="0" autoUpdateAnimBg="0"/>
    </p:bld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Data\Microsoft\Templates\Blank Presentation.pot</Template>
  <TotalTime>1727</TotalTime>
  <Words>1248</Words>
  <Application>Microsoft Office PowerPoint</Application>
  <PresentationFormat>Екран (4:3)</PresentationFormat>
  <Paragraphs>172</Paragraphs>
  <Slides>16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16</vt:i4>
      </vt:variant>
    </vt:vector>
  </HeadingPairs>
  <TitlesOfParts>
    <vt:vector size="17" baseType="lpstr">
      <vt:lpstr>Blank Presentation</vt:lpstr>
      <vt:lpstr>Periodic Trends</vt:lpstr>
      <vt:lpstr>Atomic Radius</vt:lpstr>
      <vt:lpstr>Table of  Atomic  Radii </vt:lpstr>
      <vt:lpstr>Period Trend: Atomic Radius</vt:lpstr>
      <vt:lpstr>Ionization Energy   </vt:lpstr>
      <vt:lpstr>Презентація PowerPoint</vt:lpstr>
      <vt:lpstr>Презентація PowerPoint</vt:lpstr>
      <vt:lpstr>Periodic Trend: Ionization Energy</vt:lpstr>
      <vt:lpstr>Презентація PowerPoint</vt:lpstr>
      <vt:lpstr>Periodic Trend: Electron Affinity</vt:lpstr>
      <vt:lpstr>Electronegativity</vt:lpstr>
      <vt:lpstr>Periodic Table of Electronegativities</vt:lpstr>
      <vt:lpstr>Periodic Trend: Electronegativity</vt:lpstr>
      <vt:lpstr>Summary of  Periodic Trends</vt:lpstr>
      <vt:lpstr>Ionic Radii</vt:lpstr>
      <vt:lpstr>Table of Ion Sizes</vt:lpstr>
    </vt:vector>
  </TitlesOfParts>
  <Company>Mt. Whitney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 Chemistry Chapter 7</dc:title>
  <dc:creator>Andy Allan</dc:creator>
  <cp:lastModifiedBy>RomaK</cp:lastModifiedBy>
  <cp:revision>290</cp:revision>
  <dcterms:created xsi:type="dcterms:W3CDTF">1999-11-29T02:06:50Z</dcterms:created>
  <dcterms:modified xsi:type="dcterms:W3CDTF">2015-09-02T10:04:18Z</dcterms:modified>
</cp:coreProperties>
</file>