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4"/>
  </p:notesMasterIdLst>
  <p:sldIdLst>
    <p:sldId id="256" r:id="rId2"/>
    <p:sldId id="280" r:id="rId3"/>
    <p:sldId id="286" r:id="rId4"/>
    <p:sldId id="287" r:id="rId5"/>
    <p:sldId id="288" r:id="rId6"/>
    <p:sldId id="281" r:id="rId7"/>
    <p:sldId id="282" r:id="rId8"/>
    <p:sldId id="283" r:id="rId9"/>
    <p:sldId id="284" r:id="rId10"/>
    <p:sldId id="285" r:id="rId11"/>
    <p:sldId id="289" r:id="rId12"/>
    <p:sldId id="290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009900"/>
    <a:srgbClr val="FFCCFF"/>
    <a:srgbClr val="4D4D4D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/>
    <p:restoredTop sz="86410"/>
  </p:normalViewPr>
  <p:slideViewPr>
    <p:cSldViewPr>
      <p:cViewPr varScale="1">
        <p:scale>
          <a:sx n="102" d="100"/>
          <a:sy n="102" d="100"/>
        </p:scale>
        <p:origin x="-18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41D136-FF03-46A9-9573-1FB60FB1321E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524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Percent Composition, Empirical and </a:t>
            </a:r>
            <a:br>
              <a:rPr lang="en-US" dirty="0" smtClean="0"/>
            </a:br>
            <a:r>
              <a:rPr lang="en-US" dirty="0" smtClean="0"/>
              <a:t>Molecular Formulas</a:t>
            </a:r>
            <a:r>
              <a:rPr lang="en-US" smtClean="0"/>
              <a:t/>
            </a:r>
            <a:br>
              <a:rPr lang="en-US" smtClean="0"/>
            </a:br>
            <a:endParaRPr lang="en-US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Percent Composition, Empirical and </a:t>
            </a:r>
            <a:br>
              <a:rPr lang="en-US" smtClean="0"/>
            </a:br>
            <a:r>
              <a:rPr lang="en-US" smtClean="0"/>
              <a:t>Molecular Formulas</a:t>
            </a:r>
            <a:br>
              <a:rPr lang="en-US" smtClean="0"/>
            </a:br>
            <a:endParaRPr lang="en-US" smtClean="0"/>
          </a:p>
          <a:p>
            <a:r>
              <a:rPr lang="en-US" smtClean="0"/>
              <a:t>Courtesy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793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1. Find the formula mass of C3H5O2</a:t>
            </a:r>
          </a:p>
          <a:p>
            <a:r>
              <a:rPr lang="en-US" smtClean="0"/>
              <a:t>3(12.01 g) + 5(1.01) + 2(16.00) = 73.08 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1. Find the formula mass of C3H5O2</a:t>
            </a:r>
          </a:p>
          <a:p>
            <a:r>
              <a:rPr lang="en-US" smtClean="0"/>
              <a:t>3(12.01 g) + 5(1.01) + 2(16.00) = 73.08 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041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3(12.01 g) + 5(1.01) + 2(16.00) = 73.08 g</a:t>
            </a:r>
          </a:p>
          <a:p>
            <a:r>
              <a:rPr lang="en-US" smtClean="0"/>
              <a:t>2. Divide the molecular mass by the mass given by the emipirical formula.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3(12.01 g) + 5(1.01) + 2(16.00) = 73.08 g</a:t>
            </a:r>
          </a:p>
          <a:p>
            <a:r>
              <a:rPr lang="en-US" smtClean="0"/>
              <a:t>2. Divide the molecular mass by the mass given by the emipirical formula.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957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3. Multiply the empirical formula by this number to get the molecular formula.</a:t>
            </a:r>
          </a:p>
          <a:p>
            <a:r>
              <a:rPr lang="en-US" smtClean="0"/>
              <a:t>(C3H5O2) x 2 = </a:t>
            </a:r>
          </a:p>
          <a:p>
            <a:r>
              <a:rPr lang="en-US" smtClean="0"/>
              <a:t>C6H10O4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Finding the Molecular Formula</a:t>
            </a:r>
          </a:p>
          <a:p>
            <a:r>
              <a:rPr lang="en-US" smtClean="0"/>
              <a:t>The empirical formula for adipic acid is C3H5O2. The molecular mass of adipic acid is 146 g/mol. What is the molecular formula of adipic acid?</a:t>
            </a:r>
          </a:p>
          <a:p>
            <a:r>
              <a:rPr lang="en-US" smtClean="0"/>
              <a:t>3. Multiply the empirical formula by this number to get the molecular formula.</a:t>
            </a:r>
          </a:p>
          <a:p>
            <a:r>
              <a:rPr lang="en-US" smtClean="0"/>
              <a:t>(C3H5O2) x 2 = </a:t>
            </a:r>
          </a:p>
          <a:p>
            <a:r>
              <a:rPr lang="en-US" smtClean="0"/>
              <a:t>C6H10O4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1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Calculating Percentage Composition</a:t>
            </a:r>
          </a:p>
          <a:p>
            <a:r>
              <a:rPr lang="en-US" smtClean="0"/>
              <a:t>Calculate the percentage composition of magnesium carbonate, MgCO3.</a:t>
            </a:r>
          </a:p>
          <a:p>
            <a:r>
              <a:rPr lang="en-US" smtClean="0"/>
              <a:t>Formula mass of magnesium carbonate:</a:t>
            </a:r>
          </a:p>
          <a:p>
            <a:r>
              <a:rPr lang="en-US" smtClean="0"/>
              <a:t>24.31 g  +  12.01 g  +  3(16.00 g) = 84.32 g</a:t>
            </a:r>
          </a:p>
          <a:p>
            <a:r>
              <a:rPr lang="en-US" smtClean="0"/>
              <a:t>100.00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Calculating Percentage Composition</a:t>
            </a:r>
          </a:p>
          <a:p>
            <a:r>
              <a:rPr lang="en-US" smtClean="0"/>
              <a:t>Calculate the percentage composition of magnesium carbonate, MgCO3.</a:t>
            </a:r>
          </a:p>
          <a:p>
            <a:r>
              <a:rPr lang="en-US" smtClean="0"/>
              <a:t>Formula mass of magnesium carbonate:</a:t>
            </a:r>
          </a:p>
          <a:p>
            <a:r>
              <a:rPr lang="en-US" smtClean="0"/>
              <a:t>24.31 g  +  12.01 g  +  3(16.00 g) = 84.32 g</a:t>
            </a:r>
          </a:p>
          <a:p>
            <a:r>
              <a:rPr lang="en-US" smtClean="0"/>
              <a:t>100.00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4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Formulas</a:t>
            </a:r>
          </a:p>
          <a:p>
            <a:r>
              <a:rPr lang="en-US" smtClean="0"/>
              <a:t> molecular formula  =  (empirical formula)n</a:t>
            </a:r>
          </a:p>
          <a:p>
            <a:r>
              <a:rPr lang="en-US" smtClean="0"/>
              <a:t> molecular formula  =  C6H6  =  (CH)6</a:t>
            </a:r>
          </a:p>
          <a:p>
            <a:r>
              <a:rPr lang="en-US" smtClean="0"/>
              <a:t>  empirical formula  =  CH</a:t>
            </a:r>
          </a:p>
          <a:p>
            <a:r>
              <a:rPr lang="en-US" smtClean="0"/>
              <a:t>Empirical formula: the lowest whole number ratio of atoms in a compound.</a:t>
            </a:r>
          </a:p>
          <a:p>
            <a:r>
              <a:rPr lang="en-US" smtClean="0"/>
              <a:t>Molecular formula: the true number of atoms of each element in the formula of a compound.</a:t>
            </a:r>
          </a:p>
          <a:p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Formulas</a:t>
            </a:r>
          </a:p>
          <a:p>
            <a:r>
              <a:rPr lang="en-US" smtClean="0"/>
              <a:t> molecular formula  =  (empirical formula)n</a:t>
            </a:r>
          </a:p>
          <a:p>
            <a:r>
              <a:rPr lang="en-US" smtClean="0"/>
              <a:t> molecular formula  =  C6H6  =  (CH)6</a:t>
            </a:r>
          </a:p>
          <a:p>
            <a:r>
              <a:rPr lang="en-US" smtClean="0"/>
              <a:t>  empirical formula  =  CH</a:t>
            </a:r>
          </a:p>
          <a:p>
            <a:r>
              <a:rPr lang="en-US" smtClean="0"/>
              <a:t>Empirical formula: the lowest whole number ratio of atoms in a compound.</a:t>
            </a:r>
          </a:p>
          <a:p>
            <a:r>
              <a:rPr lang="en-US" smtClean="0"/>
              <a:t>Molecular formula: the true number of atoms of each element in the formula of a compound.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Formulas (continued)</a:t>
            </a:r>
          </a:p>
          <a:p>
            <a:r>
              <a:rPr lang="en-US" smtClean="0"/>
              <a:t>Formulas for ionic compounds are ALWAYS empirical (lowest whole number ratio).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NaCl</a:t>
            </a:r>
          </a:p>
          <a:p>
            <a:r>
              <a:rPr lang="en-US" smtClean="0"/>
              <a:t>MgCl2</a:t>
            </a:r>
          </a:p>
          <a:p>
            <a:r>
              <a:rPr lang="en-US" smtClean="0"/>
              <a:t>Al2(SO4)3</a:t>
            </a:r>
          </a:p>
          <a:p>
            <a:r>
              <a:rPr lang="en-US" smtClean="0"/>
              <a:t>K2CO3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Formulas (continued)</a:t>
            </a:r>
          </a:p>
          <a:p>
            <a:r>
              <a:rPr lang="en-US" smtClean="0"/>
              <a:t>Formulas for ionic compounds are ALWAYS empirical (lowest whole number ratio).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NaCl</a:t>
            </a:r>
          </a:p>
          <a:p>
            <a:r>
              <a:rPr lang="en-US" smtClean="0"/>
              <a:t>MgCl2</a:t>
            </a:r>
          </a:p>
          <a:p>
            <a:r>
              <a:rPr lang="en-US" smtClean="0"/>
              <a:t>Al2(SO4)3</a:t>
            </a:r>
          </a:p>
          <a:p>
            <a:r>
              <a:rPr lang="en-US" smtClean="0"/>
              <a:t>K2CO3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562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Formulas (continued)</a:t>
            </a:r>
          </a:p>
          <a:p>
            <a:r>
              <a:rPr lang="pt-BR" smtClean="0"/>
              <a:t>Formulas for molecular compounds MIGHT be empirical (lowest whole number ratio).</a:t>
            </a:r>
          </a:p>
          <a:p>
            <a:r>
              <a:rPr lang="pt-BR" smtClean="0"/>
              <a:t>Molecular:</a:t>
            </a:r>
          </a:p>
          <a:p>
            <a:r>
              <a:rPr lang="pt-BR" smtClean="0"/>
              <a:t>H2O</a:t>
            </a:r>
          </a:p>
          <a:p>
            <a:r>
              <a:rPr lang="pt-BR" smtClean="0"/>
              <a:t>C6H12O6</a:t>
            </a:r>
          </a:p>
          <a:p>
            <a:r>
              <a:rPr lang="pt-BR" smtClean="0"/>
              <a:t>C12H22O11</a:t>
            </a:r>
          </a:p>
          <a:p>
            <a:r>
              <a:rPr lang="pt-BR" smtClean="0"/>
              <a:t>Empirical:</a:t>
            </a:r>
          </a:p>
          <a:p>
            <a:r>
              <a:rPr lang="pt-BR" smtClean="0"/>
              <a:t>H2O</a:t>
            </a:r>
          </a:p>
          <a:p>
            <a:r>
              <a:rPr lang="pt-BR" smtClean="0"/>
              <a:t>CH2O</a:t>
            </a:r>
          </a:p>
          <a:p>
            <a:r>
              <a:rPr lang="pt-BR" smtClean="0"/>
              <a:t>C12H22O11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Formulas (continued)</a:t>
            </a:r>
          </a:p>
          <a:p>
            <a:r>
              <a:rPr lang="pt-BR" smtClean="0"/>
              <a:t>Formulas for molecular compounds MIGHT be empirical (lowest whole number ratio).</a:t>
            </a:r>
          </a:p>
          <a:p>
            <a:r>
              <a:rPr lang="pt-BR" smtClean="0"/>
              <a:t>Molecular:</a:t>
            </a:r>
          </a:p>
          <a:p>
            <a:r>
              <a:rPr lang="pt-BR" smtClean="0"/>
              <a:t>H2O</a:t>
            </a:r>
          </a:p>
          <a:p>
            <a:r>
              <a:rPr lang="pt-BR" smtClean="0"/>
              <a:t>C6H12O6</a:t>
            </a:r>
          </a:p>
          <a:p>
            <a:r>
              <a:rPr lang="pt-BR" smtClean="0"/>
              <a:t>C12H22O11</a:t>
            </a:r>
          </a:p>
          <a:p>
            <a:r>
              <a:rPr lang="pt-BR" smtClean="0"/>
              <a:t>Empirical:</a:t>
            </a:r>
          </a:p>
          <a:p>
            <a:r>
              <a:rPr lang="pt-BR" smtClean="0"/>
              <a:t>H2O</a:t>
            </a:r>
          </a:p>
          <a:p>
            <a:r>
              <a:rPr lang="pt-BR" smtClean="0"/>
              <a:t>CH2O</a:t>
            </a:r>
          </a:p>
          <a:p>
            <a:r>
              <a:rPr lang="pt-BR" smtClean="0"/>
              <a:t>C12H22O11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1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Base calculation on 100 grams of compound. Determine moles of each element in 100 grams of compound.</a:t>
            </a:r>
          </a:p>
          <a:p>
            <a:r>
              <a:rPr lang="en-US" smtClean="0"/>
              <a:t>Divide each value of moles by the smallest of the values.</a:t>
            </a:r>
          </a:p>
          <a:p>
            <a:r>
              <a:rPr lang="en-US" smtClean="0"/>
              <a:t>Multiply each number by an integer to obtain all whole numbers.</a:t>
            </a:r>
          </a:p>
          <a:p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Base calculation on 100 grams of compound. Determine moles of each element in 100 grams of compound.</a:t>
            </a:r>
          </a:p>
          <a:p>
            <a:r>
              <a:rPr lang="en-US" smtClean="0"/>
              <a:t>Divide each value of moles by the smallest of the values.</a:t>
            </a:r>
          </a:p>
          <a:p>
            <a:r>
              <a:rPr lang="en-US" smtClean="0"/>
              <a:t>Multiply each number by an integer to obtain all whole numbers.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Adipic acid contains 49.32% C, 43.84% O, and 6.85% H by mass. What is the empirical formula of adipic acid? </a:t>
            </a:r>
          </a:p>
          <a:p>
            <a:r>
              <a:rPr lang="en-US" smtClean="0"/>
              <a:t>1.Treat % as mass, and convert grams to moles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Adipic acid contains 49.32% C, 43.84% O, and 6.85% H by mass. What is the empirical formula of adipic acid? </a:t>
            </a:r>
          </a:p>
          <a:p>
            <a:r>
              <a:rPr lang="en-US" smtClean="0"/>
              <a:t>1.Treat % as mass, and convert grams to moles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028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2. Divide each value of moles by the smallest of the values.</a:t>
            </a:r>
          </a:p>
          <a:p>
            <a:r>
              <a:rPr lang="en-US" smtClean="0"/>
              <a:t>Carbon:</a:t>
            </a:r>
          </a:p>
          <a:p>
            <a:r>
              <a:rPr lang="en-US" smtClean="0"/>
              <a:t>Hydrogen:</a:t>
            </a:r>
          </a:p>
          <a:p>
            <a:r>
              <a:rPr lang="en-US" smtClean="0"/>
              <a:t>Oxygen: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2. Divide each value of moles by the smallest of the values.</a:t>
            </a:r>
          </a:p>
          <a:p>
            <a:r>
              <a:rPr lang="en-US" smtClean="0"/>
              <a:t>Carbon:</a:t>
            </a:r>
          </a:p>
          <a:p>
            <a:r>
              <a:rPr lang="en-US" smtClean="0"/>
              <a:t>Hydrogen:</a:t>
            </a:r>
          </a:p>
          <a:p>
            <a:r>
              <a:rPr lang="en-US" smtClean="0"/>
              <a:t>Oxygen: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553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3. Multiply each number by an integer to obtain all whole numbers.</a:t>
            </a:r>
          </a:p>
          <a:p>
            <a:r>
              <a:rPr lang="en-US" smtClean="0"/>
              <a:t>Carbon: 1.50</a:t>
            </a:r>
          </a:p>
          <a:p>
            <a:r>
              <a:rPr lang="en-US" smtClean="0"/>
              <a:t>Hydrogen: 2.50</a:t>
            </a:r>
          </a:p>
          <a:p>
            <a:r>
              <a:rPr lang="en-US" smtClean="0"/>
              <a:t>Oxygen: 1.00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Empirical formula:</a:t>
            </a:r>
          </a:p>
          <a:p>
            <a:r>
              <a:rPr lang="en-US" smtClean="0"/>
              <a:t>C3H5O2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Empirical Formula Determination</a:t>
            </a:r>
          </a:p>
          <a:p>
            <a:r>
              <a:rPr lang="en-US" smtClean="0"/>
              <a:t>3. Multiply each number by an integer to obtain all whole numbers.</a:t>
            </a:r>
          </a:p>
          <a:p>
            <a:r>
              <a:rPr lang="en-US" smtClean="0"/>
              <a:t>Carbon: 1.50</a:t>
            </a:r>
          </a:p>
          <a:p>
            <a:r>
              <a:rPr lang="en-US" smtClean="0"/>
              <a:t>Hydrogen: 2.50</a:t>
            </a:r>
          </a:p>
          <a:p>
            <a:r>
              <a:rPr lang="en-US" smtClean="0"/>
              <a:t>Oxygen: 1.00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x  2 </a:t>
            </a:r>
          </a:p>
          <a:p>
            <a:r>
              <a:rPr lang="en-US" smtClean="0"/>
              <a:t>3</a:t>
            </a:r>
          </a:p>
          <a:p>
            <a:r>
              <a:rPr lang="en-US" smtClean="0"/>
              <a:t>5</a:t>
            </a:r>
          </a:p>
          <a:p>
            <a:r>
              <a:rPr lang="en-US" smtClean="0"/>
              <a:t>2</a:t>
            </a:r>
          </a:p>
          <a:p>
            <a:r>
              <a:rPr lang="en-US" smtClean="0"/>
              <a:t>Empirical formula:</a:t>
            </a:r>
          </a:p>
          <a:p>
            <a:r>
              <a:rPr lang="en-US" smtClean="0"/>
              <a:t>C3H5O2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369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4D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nz1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295400"/>
            <a:ext cx="6934200" cy="5182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4000" u="sng" dirty="0" smtClean="0">
                <a:solidFill>
                  <a:srgbClr val="FF0000"/>
                </a:solidFill>
              </a:rPr>
              <a:t/>
            </a:r>
            <a:br>
              <a:rPr lang="en-US" sz="4000" u="sng" dirty="0" smtClean="0">
                <a:solidFill>
                  <a:srgbClr val="FF0000"/>
                </a:solidFill>
              </a:rPr>
            </a:br>
            <a:r>
              <a:rPr lang="en-US" sz="4000" u="sng" dirty="0" smtClean="0">
                <a:solidFill>
                  <a:srgbClr val="FF0000"/>
                </a:solidFill>
              </a:rPr>
              <a:t>Percent Composition, Empirical and </a:t>
            </a:r>
            <a:br>
              <a:rPr lang="en-US" sz="4000" u="sng" dirty="0" smtClean="0">
                <a:solidFill>
                  <a:srgbClr val="FF0000"/>
                </a:solidFill>
              </a:rPr>
            </a:br>
            <a:r>
              <a:rPr lang="en-US" sz="4000" u="sng" dirty="0" smtClean="0">
                <a:solidFill>
                  <a:srgbClr val="FF0000"/>
                </a:solidFill>
              </a:rPr>
              <a:t>Molecular Formulas</a:t>
            </a:r>
            <a:br>
              <a:rPr lang="en-US" sz="4000" u="sng" dirty="0" smtClean="0">
                <a:solidFill>
                  <a:srgbClr val="FF0000"/>
                </a:solidFill>
              </a:rPr>
            </a:br>
            <a:endParaRPr lang="en-US" sz="4000" u="sng" dirty="0">
              <a:solidFill>
                <a:srgbClr val="FF0000"/>
              </a:solidFill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565433" y="6477000"/>
            <a:ext cx="31213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66"/>
                </a:solidFill>
              </a:rPr>
              <a:t>Courtesy www.lab-initio.com</a:t>
            </a:r>
            <a:endParaRPr lang="en-US" sz="16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858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Finding the Molecular Formula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17525" y="909697"/>
            <a:ext cx="78644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empirical formula for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C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The molecular mass of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146 g/mol. What is the molecular formula of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acid?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838200" y="3352800"/>
            <a:ext cx="7924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Find the formula mass of C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09600" y="44196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3(12.01 g) + 5(1.01) + 2(16.00) = 73.08 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utoUpdateAnimBg="0"/>
      <p:bldP spid="3687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858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Finding the Molecular Formula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786447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empirical formula for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C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The molecular mass of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146 g/mol. What is the molecular formula of </a:t>
            </a:r>
            <a:r>
              <a:rPr lang="en-US" sz="3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acid?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609600" y="3062287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3(12.01 g) + 5(1.01) + 2(16.00) = 73.08 g</a:t>
            </a:r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838200" y="3810000"/>
            <a:ext cx="71024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Divide the molecular mass by the mass given by the 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emipirical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formula.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914400" y="4876800"/>
          <a:ext cx="1600200" cy="1305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8" name="Equation" r:id="rId4" imgW="482400" imgH="393480" progId="Equation.3">
                  <p:embed/>
                </p:oleObj>
              </mc:Choice>
              <mc:Fallback>
                <p:oleObj name="Equation" r:id="rId4" imgW="482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4876800"/>
                        <a:ext cx="1600200" cy="13054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858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Finding the Molecular Formula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517525" y="762000"/>
            <a:ext cx="7864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empirical formula for 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C</a:t>
            </a:r>
            <a:r>
              <a:rPr lang="en-US" sz="28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28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28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The molecular mass of 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 is 146 g/mol. What is the molecular formula of </a:t>
            </a:r>
            <a:r>
              <a:rPr lang="en-US" sz="28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adipic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acid?</a:t>
            </a: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762000" y="5257800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Multiply the empirical formula by this number to get the molecular formula.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971800" y="3429000"/>
            <a:ext cx="3505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(C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 x 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</a:t>
            </a:r>
            <a:endParaRPr lang="en-US" sz="3200" baseline="-25000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6248400" y="3429000"/>
            <a:ext cx="2378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n-US" sz="3200" baseline="-25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3200" baseline="-25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</a:t>
            </a:r>
            <a:r>
              <a:rPr lang="en-US" sz="3200" baseline="-25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graphicFrame>
        <p:nvGraphicFramePr>
          <p:cNvPr id="43019" name="Object 11"/>
          <p:cNvGraphicFramePr>
            <a:graphicFrameLocks noChangeAspect="1"/>
          </p:cNvGraphicFramePr>
          <p:nvPr/>
        </p:nvGraphicFramePr>
        <p:xfrm>
          <a:off x="990600" y="3124200"/>
          <a:ext cx="1600200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2" name="Equation" r:id="rId4" imgW="482400" imgH="393480" progId="Equation.3">
                  <p:embed/>
                </p:oleObj>
              </mc:Choice>
              <mc:Fallback>
                <p:oleObj name="Equation" r:id="rId4" imgW="482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124200"/>
                        <a:ext cx="1600200" cy="1304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utoUpdateAnimBg="0"/>
      <p:bldP spid="43017" grpId="0" autoUpdateAnimBg="0"/>
      <p:bldP spid="4301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r>
              <a:rPr lang="en-US" sz="3200" u="sng" dirty="0">
                <a:solidFill>
                  <a:schemeClr val="bg1">
                    <a:lumMod val="50000"/>
                  </a:schemeClr>
                </a:solidFill>
              </a:rPr>
              <a:t>Calculating Percentage Composition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533400" y="762000"/>
            <a:ext cx="80930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Calculate the percentage composition of magnesium carbonate, MgCO</a:t>
            </a:r>
            <a:r>
              <a:rPr lang="en-US" sz="320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3200" baseline="-25000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33400" y="1981200"/>
            <a:ext cx="8382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 mass of magnesium carbonate:</a:t>
            </a:r>
            <a:endParaRPr lang="en-US" sz="2800" u="sng" dirty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24.31 g  +  12.01 g  +  3(16.00 g) = 84.32 g</a:t>
            </a:r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>
            <a:off x="5029200" y="5867400"/>
            <a:ext cx="1295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4953000" y="5943600"/>
            <a:ext cx="1749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100.00  </a:t>
            </a:r>
            <a:endParaRPr 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828800" y="3048000"/>
          <a:ext cx="4495800" cy="1068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0" name="Equation" r:id="rId4" imgW="1815840" imgH="431640" progId="Equation.3">
                  <p:embed/>
                </p:oleObj>
              </mc:Choice>
              <mc:Fallback>
                <p:oleObj name="Equation" r:id="rId4" imgW="181584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048000"/>
                        <a:ext cx="4495800" cy="10689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2133600" y="4038599"/>
          <a:ext cx="4191000" cy="1071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1" name="Equation" r:id="rId6" imgW="1688760" imgH="431640" progId="Equation.3">
                  <p:embed/>
                </p:oleObj>
              </mc:Choice>
              <mc:Fallback>
                <p:oleObj name="Equation" r:id="rId6" imgW="1688760" imgH="431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038599"/>
                        <a:ext cx="4191000" cy="10713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2120153" y="5105400"/>
          <a:ext cx="4204447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82" name="Equation" r:id="rId8" imgW="1701720" imgH="431640" progId="Equation.3">
                  <p:embed/>
                </p:oleObj>
              </mc:Choice>
              <mc:Fallback>
                <p:oleObj name="Equation" r:id="rId8" imgW="1701720" imgH="431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0153" y="5105400"/>
                        <a:ext cx="4204447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  <p:bldP spid="28689" grpId="0" animBg="1"/>
      <p:bldP spid="286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29718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Formulas</a:t>
            </a:r>
          </a:p>
        </p:txBody>
      </p:sp>
      <p:sp>
        <p:nvSpPr>
          <p:cNvPr id="3789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0"/>
            <a:ext cx="8229600" cy="2066925"/>
          </a:xfrm>
          <a:noFill/>
          <a:ln/>
        </p:spPr>
        <p:txBody>
          <a:bodyPr lIns="90488" tIns="44450" rIns="90488" bIns="44450"/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molecular formula  =  (empirical </a:t>
            </a:r>
            <a:r>
              <a:rPr lang="en-US" sz="2800" dirty="0" smtClean="0">
                <a:solidFill>
                  <a:srgbClr val="000000"/>
                </a:solidFill>
              </a:rPr>
              <a:t>formula)</a:t>
            </a:r>
            <a:r>
              <a:rPr lang="en-US" sz="2800" i="1" baseline="-25000" dirty="0" smtClean="0">
                <a:solidFill>
                  <a:srgbClr val="000000"/>
                </a:solidFill>
              </a:rPr>
              <a:t>n</a:t>
            </a:r>
            <a:endParaRPr lang="en-US" sz="2800" dirty="0">
              <a:solidFill>
                <a:srgbClr val="000000"/>
              </a:solidFill>
            </a:endParaRP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/>
              <a:t> </a:t>
            </a:r>
            <a:r>
              <a:rPr lang="en-US" sz="2800" dirty="0">
                <a:solidFill>
                  <a:srgbClr val="000000"/>
                </a:solidFill>
              </a:rPr>
              <a:t>molecular formula  =  C</a:t>
            </a:r>
            <a:r>
              <a:rPr lang="en-US" sz="2800" baseline="-25000" dirty="0">
                <a:solidFill>
                  <a:srgbClr val="000000"/>
                </a:solidFill>
              </a:rPr>
              <a:t>6</a:t>
            </a:r>
            <a:r>
              <a:rPr lang="en-US" sz="2800" dirty="0">
                <a:solidFill>
                  <a:srgbClr val="000000"/>
                </a:solidFill>
              </a:rPr>
              <a:t>H</a:t>
            </a:r>
            <a:r>
              <a:rPr lang="en-US" sz="2800" baseline="-25000" dirty="0">
                <a:solidFill>
                  <a:srgbClr val="000000"/>
                </a:solidFill>
              </a:rPr>
              <a:t>6</a:t>
            </a:r>
            <a:r>
              <a:rPr lang="en-US" sz="2800" dirty="0">
                <a:solidFill>
                  <a:srgbClr val="000000"/>
                </a:solidFill>
              </a:rPr>
              <a:t>  =  (CH)</a:t>
            </a:r>
            <a:r>
              <a:rPr lang="en-US" sz="2800" baseline="-25000" dirty="0">
                <a:solidFill>
                  <a:srgbClr val="000000"/>
                </a:solidFill>
              </a:rPr>
              <a:t>6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baseline="-25000" dirty="0">
                <a:solidFill>
                  <a:srgbClr val="000000"/>
                </a:solidFill>
              </a:rPr>
              <a:t> </a:t>
            </a:r>
            <a:r>
              <a:rPr lang="en-US" sz="2800" baseline="-250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empirical </a:t>
            </a:r>
            <a:r>
              <a:rPr lang="en-US" sz="2800" dirty="0">
                <a:solidFill>
                  <a:srgbClr val="000000"/>
                </a:solidFill>
              </a:rPr>
              <a:t>formula  =  CH</a:t>
            </a:r>
          </a:p>
        </p:txBody>
      </p:sp>
      <p:sp>
        <p:nvSpPr>
          <p:cNvPr id="37892" name="Text Box 1028"/>
          <p:cNvSpPr txBox="1">
            <a:spLocks noChangeArrowheads="1"/>
          </p:cNvSpPr>
          <p:nvPr/>
        </p:nvSpPr>
        <p:spPr bwMode="auto">
          <a:xfrm>
            <a:off x="746125" y="914400"/>
            <a:ext cx="79406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u="sng" dirty="0">
                <a:solidFill>
                  <a:srgbClr val="006600"/>
                </a:solidFill>
              </a:rPr>
              <a:t>Empirical formula</a:t>
            </a:r>
            <a:r>
              <a:rPr lang="en-US" sz="3200" dirty="0">
                <a:solidFill>
                  <a:srgbClr val="000000"/>
                </a:solidFill>
              </a:rPr>
              <a:t>: the lowest whole number ratio of atoms in a compound.</a:t>
            </a:r>
          </a:p>
        </p:txBody>
      </p:sp>
      <p:sp>
        <p:nvSpPr>
          <p:cNvPr id="37893" name="Text Box 1029"/>
          <p:cNvSpPr txBox="1">
            <a:spLocks noChangeArrowheads="1"/>
          </p:cNvSpPr>
          <p:nvPr/>
        </p:nvSpPr>
        <p:spPr bwMode="auto">
          <a:xfrm>
            <a:off x="685800" y="19050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u="sng" dirty="0">
                <a:solidFill>
                  <a:srgbClr val="006600"/>
                </a:solidFill>
              </a:rPr>
              <a:t>Molecular formula</a:t>
            </a:r>
            <a:r>
              <a:rPr lang="en-US" sz="3200" dirty="0">
                <a:solidFill>
                  <a:srgbClr val="000000"/>
                </a:solidFill>
              </a:rPr>
              <a:t>: the true number of atoms of each element in the formula of a compound.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78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2" grpId="0" autoUpdateAnimBg="0"/>
      <p:bldP spid="3789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4572000" cy="762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Formulas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(continued)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914400" y="1143000"/>
            <a:ext cx="7391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Formulas for ionic compounds are </a:t>
            </a:r>
            <a:r>
              <a:rPr lang="en-US" sz="32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ALWAYS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empirical (lowest whole number ratio).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609600" y="2895600"/>
            <a:ext cx="24176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Examples: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2286000" y="3581400"/>
            <a:ext cx="11112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 err="1">
                <a:solidFill>
                  <a:srgbClr val="C00000"/>
                </a:solidFill>
              </a:rPr>
              <a:t>NaCl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2286000" y="4419600"/>
            <a:ext cx="12971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MgCl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114800" y="3581400"/>
            <a:ext cx="20104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Al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(SO</a:t>
            </a:r>
            <a:r>
              <a:rPr lang="en-US" sz="3200" baseline="-25000" dirty="0">
                <a:solidFill>
                  <a:srgbClr val="C00000"/>
                </a:solidFill>
              </a:rPr>
              <a:t>4</a:t>
            </a:r>
            <a:r>
              <a:rPr lang="en-US" sz="3200" dirty="0">
                <a:solidFill>
                  <a:srgbClr val="C00000"/>
                </a:solidFill>
              </a:rPr>
              <a:t>)</a:t>
            </a:r>
            <a:r>
              <a:rPr lang="en-US" sz="3200" baseline="-25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4191000" y="4419600"/>
            <a:ext cx="13484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K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CO</a:t>
            </a:r>
            <a:r>
              <a:rPr lang="en-US" sz="3200" baseline="-25000" dirty="0">
                <a:solidFill>
                  <a:srgbClr val="C00000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autoUpdateAnimBg="0"/>
      <p:bldP spid="39942" grpId="0" autoUpdateAnimBg="0"/>
      <p:bldP spid="39943" grpId="0" autoUpdateAnimBg="0"/>
      <p:bldP spid="39944" grpId="0" autoUpdateAnimBg="0"/>
      <p:bldP spid="3994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4572000" cy="762000"/>
          </a:xfrm>
        </p:spPr>
        <p:txBody>
          <a:bodyPr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Formulas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(continued)</a:t>
            </a:r>
          </a:p>
        </p:txBody>
      </p:sp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914400" y="1143000"/>
            <a:ext cx="7239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Formulas for molecular compounds </a:t>
            </a:r>
            <a:r>
              <a:rPr lang="en-US" sz="32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MIGHT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be empirical (lowest whole number ratio).</a:t>
            </a:r>
          </a:p>
        </p:txBody>
      </p:sp>
      <p:sp>
        <p:nvSpPr>
          <p:cNvPr id="40964" name="Text Box 1028"/>
          <p:cNvSpPr txBox="1">
            <a:spLocks noChangeArrowheads="1"/>
          </p:cNvSpPr>
          <p:nvPr/>
        </p:nvSpPr>
        <p:spPr bwMode="auto">
          <a:xfrm>
            <a:off x="228600" y="2819400"/>
            <a:ext cx="22445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Molecular:</a:t>
            </a:r>
          </a:p>
        </p:txBody>
      </p:sp>
      <p:sp>
        <p:nvSpPr>
          <p:cNvPr id="40965" name="Text Box 1029"/>
          <p:cNvSpPr txBox="1">
            <a:spLocks noChangeArrowheads="1"/>
          </p:cNvSpPr>
          <p:nvPr/>
        </p:nvSpPr>
        <p:spPr bwMode="auto">
          <a:xfrm>
            <a:off x="2590800" y="4343400"/>
            <a:ext cx="9941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</a:p>
        </p:txBody>
      </p:sp>
      <p:sp>
        <p:nvSpPr>
          <p:cNvPr id="40967" name="Text Box 1031"/>
          <p:cNvSpPr txBox="1">
            <a:spLocks noChangeArrowheads="1"/>
          </p:cNvSpPr>
          <p:nvPr/>
        </p:nvSpPr>
        <p:spPr bwMode="auto">
          <a:xfrm>
            <a:off x="4038600" y="2819400"/>
            <a:ext cx="17475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baseline="-25000" dirty="0">
                <a:solidFill>
                  <a:srgbClr val="C00000"/>
                </a:solidFill>
              </a:rPr>
              <a:t>6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12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40968" name="Text Box 1032"/>
          <p:cNvSpPr txBox="1">
            <a:spLocks noChangeArrowheads="1"/>
          </p:cNvSpPr>
          <p:nvPr/>
        </p:nvSpPr>
        <p:spPr bwMode="auto">
          <a:xfrm>
            <a:off x="6248400" y="2833688"/>
            <a:ext cx="20810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baseline="-25000" dirty="0">
                <a:solidFill>
                  <a:srgbClr val="C00000"/>
                </a:solidFill>
              </a:rPr>
              <a:t>12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22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40969" name="Text Box 1033"/>
          <p:cNvSpPr txBox="1">
            <a:spLocks noChangeArrowheads="1"/>
          </p:cNvSpPr>
          <p:nvPr/>
        </p:nvSpPr>
        <p:spPr bwMode="auto">
          <a:xfrm>
            <a:off x="304800" y="4292025"/>
            <a:ext cx="21371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Empirical:</a:t>
            </a:r>
          </a:p>
        </p:txBody>
      </p:sp>
      <p:sp>
        <p:nvSpPr>
          <p:cNvPr id="40970" name="Line 1034"/>
          <p:cNvSpPr>
            <a:spLocks noChangeShapeType="1"/>
          </p:cNvSpPr>
          <p:nvPr/>
        </p:nvSpPr>
        <p:spPr bwMode="auto">
          <a:xfrm>
            <a:off x="3124200" y="3505200"/>
            <a:ext cx="0" cy="762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1" name="Text Box 1035"/>
          <p:cNvSpPr txBox="1">
            <a:spLocks noChangeArrowheads="1"/>
          </p:cNvSpPr>
          <p:nvPr/>
        </p:nvSpPr>
        <p:spPr bwMode="auto">
          <a:xfrm>
            <a:off x="2590800" y="2833688"/>
            <a:ext cx="9941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</a:p>
        </p:txBody>
      </p:sp>
      <p:sp>
        <p:nvSpPr>
          <p:cNvPr id="40972" name="Line 1036"/>
          <p:cNvSpPr>
            <a:spLocks noChangeShapeType="1"/>
          </p:cNvSpPr>
          <p:nvPr/>
        </p:nvSpPr>
        <p:spPr bwMode="auto">
          <a:xfrm>
            <a:off x="4876800" y="3505200"/>
            <a:ext cx="0" cy="762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73" name="Text Box 1037"/>
          <p:cNvSpPr txBox="1">
            <a:spLocks noChangeArrowheads="1"/>
          </p:cNvSpPr>
          <p:nvPr/>
        </p:nvSpPr>
        <p:spPr bwMode="auto">
          <a:xfrm>
            <a:off x="4191000" y="4368225"/>
            <a:ext cx="124745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CH</a:t>
            </a:r>
            <a:r>
              <a:rPr lang="en-US" sz="3200" baseline="-25000" dirty="0">
                <a:solidFill>
                  <a:srgbClr val="C00000"/>
                </a:solidFill>
              </a:rPr>
              <a:t>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  <a:endParaRPr lang="en-US" sz="3200" baseline="-25000" dirty="0">
              <a:solidFill>
                <a:srgbClr val="C00000"/>
              </a:solidFill>
            </a:endParaRPr>
          </a:p>
        </p:txBody>
      </p:sp>
      <p:sp>
        <p:nvSpPr>
          <p:cNvPr id="40974" name="Text Box 1038"/>
          <p:cNvSpPr txBox="1">
            <a:spLocks noChangeArrowheads="1"/>
          </p:cNvSpPr>
          <p:nvPr/>
        </p:nvSpPr>
        <p:spPr bwMode="auto">
          <a:xfrm>
            <a:off x="6172200" y="4368225"/>
            <a:ext cx="20810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baseline="-25000" dirty="0">
                <a:solidFill>
                  <a:srgbClr val="C00000"/>
                </a:solidFill>
              </a:rPr>
              <a:t>12</a:t>
            </a:r>
            <a:r>
              <a:rPr lang="en-US" sz="3200" dirty="0">
                <a:solidFill>
                  <a:srgbClr val="C00000"/>
                </a:solidFill>
              </a:rPr>
              <a:t>H</a:t>
            </a:r>
            <a:r>
              <a:rPr lang="en-US" sz="3200" baseline="-25000" dirty="0">
                <a:solidFill>
                  <a:srgbClr val="C00000"/>
                </a:solidFill>
              </a:rPr>
              <a:t>22</a:t>
            </a:r>
            <a:r>
              <a:rPr lang="en-US" sz="3200" dirty="0">
                <a:solidFill>
                  <a:srgbClr val="C00000"/>
                </a:solidFill>
              </a:rPr>
              <a:t>O</a:t>
            </a:r>
            <a:r>
              <a:rPr lang="en-US" sz="3200" baseline="-25000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40975" name="Line 1039"/>
          <p:cNvSpPr>
            <a:spLocks noChangeShapeType="1"/>
          </p:cNvSpPr>
          <p:nvPr/>
        </p:nvSpPr>
        <p:spPr bwMode="auto">
          <a:xfrm>
            <a:off x="7162800" y="3505200"/>
            <a:ext cx="0" cy="762000"/>
          </a:xfrm>
          <a:prstGeom prst="line">
            <a:avLst/>
          </a:prstGeom>
          <a:noFill/>
          <a:ln w="38100">
            <a:solidFill>
              <a:schemeClr val="bg1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5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0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4" grpId="0" autoUpdateAnimBg="0"/>
      <p:bldP spid="40965" grpId="0" autoUpdateAnimBg="0"/>
      <p:bldP spid="40967" grpId="0" autoUpdateAnimBg="0"/>
      <p:bldP spid="40968" grpId="0" autoUpdateAnimBg="0"/>
      <p:bldP spid="40969" grpId="0" autoUpdateAnimBg="0"/>
      <p:bldP spid="40970" grpId="0" animBg="1"/>
      <p:bldP spid="40971" grpId="0" autoUpdateAnimBg="0"/>
      <p:bldP spid="40972" grpId="0" animBg="1"/>
      <p:bldP spid="40973" grpId="0" autoUpdateAnimBg="0"/>
      <p:bldP spid="40974" grpId="0" autoUpdateAnimBg="0"/>
      <p:bldP spid="409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u="sng" dirty="0">
                <a:solidFill>
                  <a:schemeClr val="bg1">
                    <a:lumMod val="50000"/>
                  </a:schemeClr>
                </a:solidFill>
              </a:rPr>
              <a:t>Empirical Formula Determination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295400"/>
            <a:ext cx="7924800" cy="4419600"/>
          </a:xfrm>
          <a:noFill/>
          <a:ln/>
        </p:spPr>
        <p:txBody>
          <a:bodyPr lIns="90488" tIns="44450" rIns="90488" bIns="44450"/>
          <a:lstStyle/>
          <a:p>
            <a:pPr marL="511175" indent="-511175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Base calculation on 100 grams of compound. </a:t>
            </a:r>
            <a:r>
              <a:rPr lang="en-US" sz="3200" dirty="0" smtClean="0">
                <a:solidFill>
                  <a:srgbClr val="000000"/>
                </a:solidFill>
              </a:rPr>
              <a:t>Determine </a:t>
            </a:r>
            <a:r>
              <a:rPr lang="en-US" sz="3200" dirty="0">
                <a:solidFill>
                  <a:srgbClr val="000000"/>
                </a:solidFill>
              </a:rPr>
              <a:t>moles of each element in 100 grams of compound.</a:t>
            </a:r>
          </a:p>
          <a:p>
            <a:pPr marL="511175" indent="-511175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Divide each value of moles by the smallest of the values.</a:t>
            </a:r>
          </a:p>
          <a:p>
            <a:pPr marL="511175" indent="-511175">
              <a:buFontTx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Multiply each number by an integer to obtain all whole numbers.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Empirical Formula Determination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09600" y="990600"/>
            <a:ext cx="79406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00"/>
                </a:solidFill>
                <a:cs typeface="Times New Roman" pitchFamily="18" charset="0"/>
              </a:rPr>
              <a:t>Adipic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 acid contains 49.32% C, 43.84% O, and 6.85% H by mass. What is the empirical formula of </a:t>
            </a:r>
            <a:r>
              <a:rPr lang="en-US" sz="2800" dirty="0" err="1">
                <a:solidFill>
                  <a:srgbClr val="000000"/>
                </a:solidFill>
                <a:cs typeface="Times New Roman" pitchFamily="18" charset="0"/>
              </a:rPr>
              <a:t>adipic</a:t>
            </a:r>
            <a:r>
              <a:rPr lang="en-US" sz="2800" dirty="0">
                <a:solidFill>
                  <a:srgbClr val="000000"/>
                </a:solidFill>
                <a:cs typeface="Times New Roman" pitchFamily="18" charset="0"/>
              </a:rPr>
              <a:t> acid?</a:t>
            </a:r>
            <a:r>
              <a:rPr lang="en-US" sz="2800" dirty="0">
                <a:solidFill>
                  <a:srgbClr val="000000"/>
                </a:solidFill>
                <a:cs typeface="Arial" charset="0"/>
              </a:rPr>
              <a:t>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3276600"/>
          <a:ext cx="6629400" cy="103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4" name="Equation" r:id="rId4" imgW="3098520" imgH="482400" progId="Equation.3">
                  <p:embed/>
                </p:oleObj>
              </mc:Choice>
              <mc:Fallback>
                <p:oleObj name="Equation" r:id="rId4" imgW="309852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76600"/>
                        <a:ext cx="6629400" cy="10324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6" name="Object 4"/>
          <p:cNvGraphicFramePr>
            <a:graphicFrameLocks noChangeAspect="1"/>
          </p:cNvGraphicFramePr>
          <p:nvPr/>
        </p:nvGraphicFramePr>
        <p:xfrm>
          <a:off x="1219200" y="4343400"/>
          <a:ext cx="6777789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5" name="Equation" r:id="rId6" imgW="3301920" imgH="482400" progId="Equation.3">
                  <p:embed/>
                </p:oleObj>
              </mc:Choice>
              <mc:Fallback>
                <p:oleObj name="Equation" r:id="rId6" imgW="3301920" imgH="4824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4343400"/>
                        <a:ext cx="6777789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997" name="Object 5"/>
          <p:cNvGraphicFramePr>
            <a:graphicFrameLocks noChangeAspect="1"/>
          </p:cNvGraphicFramePr>
          <p:nvPr/>
        </p:nvGraphicFramePr>
        <p:xfrm>
          <a:off x="1231901" y="5410200"/>
          <a:ext cx="6616699" cy="105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6" name="Equation" r:id="rId8" imgW="3022560" imgH="482400" progId="Equation.3">
                  <p:embed/>
                </p:oleObj>
              </mc:Choice>
              <mc:Fallback>
                <p:oleObj name="Equation" r:id="rId8" imgW="3022560" imgH="482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1901" y="5410200"/>
                        <a:ext cx="6616699" cy="1056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24384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1.Treat % as mass, and convert grams to moles 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696200" cy="11430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Empirical Formula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Determination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685800" y="1066800"/>
            <a:ext cx="77882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Divide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each value of moles by the smallest of the values.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457200" y="2286000"/>
            <a:ext cx="17155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Carbon: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0" y="3657600"/>
            <a:ext cx="22220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Hydrogen: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88468" y="5257800"/>
            <a:ext cx="18213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438400" y="2133600"/>
          <a:ext cx="44958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2" name="Equation" r:id="rId4" imgW="1498320" imgH="431640" progId="Equation.3">
                  <p:embed/>
                </p:oleObj>
              </mc:Choice>
              <mc:Fallback>
                <p:oleObj name="Equation" r:id="rId4" imgW="1498320" imgH="431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133600"/>
                        <a:ext cx="44958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8"/>
          <p:cNvGraphicFramePr>
            <a:graphicFrameLocks noChangeAspect="1"/>
          </p:cNvGraphicFramePr>
          <p:nvPr/>
        </p:nvGraphicFramePr>
        <p:xfrm>
          <a:off x="2285999" y="3581401"/>
          <a:ext cx="4724401" cy="1295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3" name="Equation" r:id="rId6" imgW="1574640" imgH="431640" progId="Equation.3">
                  <p:embed/>
                </p:oleObj>
              </mc:Choice>
              <mc:Fallback>
                <p:oleObj name="Equation" r:id="rId6" imgW="1574640" imgH="431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99" y="3581401"/>
                        <a:ext cx="4724401" cy="12958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9"/>
          <p:cNvGraphicFramePr>
            <a:graphicFrameLocks noChangeAspect="1"/>
          </p:cNvGraphicFramePr>
          <p:nvPr/>
        </p:nvGraphicFramePr>
        <p:xfrm>
          <a:off x="2590800" y="5029200"/>
          <a:ext cx="4419600" cy="1341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4" name="Equation" r:id="rId8" imgW="1422360" imgH="431640" progId="Equation.3">
                  <p:embed/>
                </p:oleObj>
              </mc:Choice>
              <mc:Fallback>
                <p:oleObj name="Equation" r:id="rId8" imgW="1422360" imgH="431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029200"/>
                        <a:ext cx="4419600" cy="13412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696200" cy="114300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Empirical Formula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Determination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685800" y="1143000"/>
            <a:ext cx="77882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Multiply </a:t>
            </a:r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each number by an integer to obtain all whole numbers.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04800" y="2514600"/>
            <a:ext cx="2471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Carbon: 1.50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3109913" y="2514600"/>
            <a:ext cx="2909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Hydrogen: 2.50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6324600" y="2514600"/>
            <a:ext cx="2562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Oxygen: 1.00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1828800" y="2971800"/>
            <a:ext cx="115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x  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1828800" y="34290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5029200" y="34290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7924800" y="3429000"/>
            <a:ext cx="9144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5105400" y="2986087"/>
            <a:ext cx="1158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x  2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7985125" y="2986088"/>
            <a:ext cx="115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x  2</a:t>
            </a:r>
            <a:r>
              <a:rPr lang="en-US" dirty="0"/>
              <a:t> 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2362200" y="34290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</a:t>
            </a:r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5638800" y="3429000"/>
            <a:ext cx="401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8513763" y="3429000"/>
            <a:ext cx="4016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381000" y="4495800"/>
            <a:ext cx="426110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Empirical formula:</a:t>
            </a:r>
          </a:p>
        </p:txBody>
      </p:sp>
      <p:sp>
        <p:nvSpPr>
          <p:cNvPr id="35861" name="Text Box 21"/>
          <p:cNvSpPr txBox="1">
            <a:spLocks noChangeArrowheads="1"/>
          </p:cNvSpPr>
          <p:nvPr/>
        </p:nvSpPr>
        <p:spPr bwMode="auto">
          <a:xfrm>
            <a:off x="4724400" y="4572000"/>
            <a:ext cx="2819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C</a:t>
            </a:r>
            <a:r>
              <a:rPr lang="en-US" sz="3600" baseline="-25000" dirty="0">
                <a:solidFill>
                  <a:srgbClr val="C00000"/>
                </a:solidFill>
              </a:rPr>
              <a:t>3</a:t>
            </a:r>
            <a:r>
              <a:rPr lang="en-US" sz="3600" dirty="0">
                <a:solidFill>
                  <a:srgbClr val="000000"/>
                </a:solidFill>
              </a:rPr>
              <a:t>H</a:t>
            </a:r>
            <a:r>
              <a:rPr lang="en-US" sz="3600" baseline="-25000" dirty="0">
                <a:solidFill>
                  <a:srgbClr val="C00000"/>
                </a:solidFill>
              </a:rPr>
              <a:t>5</a:t>
            </a:r>
            <a:r>
              <a:rPr lang="en-US" sz="3600" dirty="0">
                <a:solidFill>
                  <a:srgbClr val="000000"/>
                </a:solidFill>
              </a:rPr>
              <a:t>O</a:t>
            </a:r>
            <a:r>
              <a:rPr lang="en-US" sz="3600" baseline="-25000" dirty="0">
                <a:solidFill>
                  <a:srgbClr val="C000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 autoUpdateAnimBg="0"/>
      <p:bldP spid="35854" grpId="0" autoUpdateAnimBg="0"/>
      <p:bldP spid="35855" grpId="0" autoUpdateAnimBg="0"/>
      <p:bldP spid="35856" grpId="0" autoUpdateAnimBg="0"/>
      <p:bldP spid="35857" grpId="0" autoUpdateAnimBg="0"/>
      <p:bldP spid="35858" grpId="0" autoUpdateAnimBg="0"/>
      <p:bldP spid="35861" grpId="0" autoUpdateAnimBg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550</TotalTime>
  <Words>1346</Words>
  <Application>Microsoft Office PowerPoint</Application>
  <PresentationFormat>Екран (4:3)</PresentationFormat>
  <Paragraphs>203</Paragraphs>
  <Slides>12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4" baseType="lpstr">
      <vt:lpstr>chemistry</vt:lpstr>
      <vt:lpstr>Equation</vt:lpstr>
      <vt:lpstr> Percent Composition, Empirical and  Molecular Formulas </vt:lpstr>
      <vt:lpstr>Calculating Percentage Composition</vt:lpstr>
      <vt:lpstr>Formulas</vt:lpstr>
      <vt:lpstr>Formulas (continued)</vt:lpstr>
      <vt:lpstr>Formulas (continued)</vt:lpstr>
      <vt:lpstr>Empirical Formula Determination</vt:lpstr>
      <vt:lpstr>Empirical Formula Determination</vt:lpstr>
      <vt:lpstr>Empirical Formula Determination</vt:lpstr>
      <vt:lpstr>Empirical Formula Determination</vt:lpstr>
      <vt:lpstr>Finding the Molecular Formula</vt:lpstr>
      <vt:lpstr>Finding the Molecular Formula</vt:lpstr>
      <vt:lpstr>Finding the Molecular Formula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Allan</dc:creator>
  <cp:lastModifiedBy>LEGION</cp:lastModifiedBy>
  <cp:revision>172</cp:revision>
  <dcterms:created xsi:type="dcterms:W3CDTF">2001-07-10T23:23:53Z</dcterms:created>
  <dcterms:modified xsi:type="dcterms:W3CDTF">2015-09-07T09:39:38Z</dcterms:modified>
</cp:coreProperties>
</file>