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3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/>
    <p:restoredTop sz="86410"/>
  </p:normalViewPr>
  <p:slideViewPr>
    <p:cSldViewPr>
      <p:cViewPr varScale="1">
        <p:scale>
          <a:sx n="97" d="100"/>
          <a:sy n="97" d="100"/>
        </p:scale>
        <p:origin x="-91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1842887-2BD8-44E6-9C86-92D454006F3C}" type="datetimeFigureOut">
              <a:rPr lang="uk-UA" smtClean="0"/>
              <a:t>02.09.2015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E52877D-6AE3-478B-A524-7BF36D7C73AF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4338194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Metric Conversion Practice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Metric Conversion Practice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36933227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#9</a:t>
            </a:r>
          </a:p>
          <a:p>
            <a:r>
              <a:rPr lang="en-US" smtClean="0"/>
              <a:t>Convert 5.2 kg to mg</a:t>
            </a:r>
          </a:p>
          <a:p>
            <a:r>
              <a:rPr lang="en-US" smtClean="0"/>
              <a:t>5.2 kg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mg</a:t>
            </a:r>
          </a:p>
          <a:p>
            <a:r>
              <a:rPr lang="en-US" smtClean="0"/>
              <a:t>kg</a:t>
            </a:r>
          </a:p>
          <a:p>
            <a:r>
              <a:rPr lang="en-US" smtClean="0"/>
              <a:t>mg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1 000 000</a:t>
            </a:r>
          </a:p>
          <a:p>
            <a:r>
              <a:rPr lang="en-US" smtClean="0"/>
              <a:t>= 5 200 000 mg</a:t>
            </a:r>
          </a:p>
          <a:p>
            <a:r>
              <a:rPr lang="en-US" smtClean="0"/>
              <a:t>= 5.2x106 mg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#9</a:t>
            </a:r>
          </a:p>
          <a:p>
            <a:r>
              <a:rPr lang="en-US" smtClean="0"/>
              <a:t>Convert 5.2 kg to mg</a:t>
            </a:r>
          </a:p>
          <a:p>
            <a:r>
              <a:rPr lang="en-US" smtClean="0"/>
              <a:t>5.2 kg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mg</a:t>
            </a:r>
          </a:p>
          <a:p>
            <a:r>
              <a:rPr lang="en-US" smtClean="0"/>
              <a:t>kg</a:t>
            </a:r>
          </a:p>
          <a:p>
            <a:r>
              <a:rPr lang="en-US" smtClean="0"/>
              <a:t>mg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1 000 000</a:t>
            </a:r>
          </a:p>
          <a:p>
            <a:r>
              <a:rPr lang="en-US" smtClean="0"/>
              <a:t>= 5 200 000 mg</a:t>
            </a:r>
          </a:p>
          <a:p>
            <a:r>
              <a:rPr lang="en-US" smtClean="0"/>
              <a:t>= 5.2x106 mg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082823312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#10</a:t>
            </a:r>
          </a:p>
          <a:p>
            <a:r>
              <a:rPr lang="en-US" smtClean="0"/>
              <a:t>Convert 175 mL to cm3</a:t>
            </a:r>
          </a:p>
          <a:p>
            <a:r>
              <a:rPr lang="en-US" smtClean="0"/>
              <a:t>175 mL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cm3</a:t>
            </a:r>
          </a:p>
          <a:p>
            <a:r>
              <a:rPr lang="en-US" smtClean="0"/>
              <a:t>mL</a:t>
            </a:r>
          </a:p>
          <a:p>
            <a:r>
              <a:rPr lang="en-US" smtClean="0"/>
              <a:t>cm3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175</a:t>
            </a:r>
          </a:p>
          <a:p>
            <a:r>
              <a:rPr lang="en-US" smtClean="0"/>
              <a:t>= 1.75x102 cm3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#10</a:t>
            </a:r>
          </a:p>
          <a:p>
            <a:r>
              <a:rPr lang="en-US" smtClean="0"/>
              <a:t>Convert 175 mL to cm3</a:t>
            </a:r>
          </a:p>
          <a:p>
            <a:r>
              <a:rPr lang="en-US" smtClean="0"/>
              <a:t>175 mL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cm3</a:t>
            </a:r>
          </a:p>
          <a:p>
            <a:r>
              <a:rPr lang="en-US" smtClean="0"/>
              <a:t>mL</a:t>
            </a:r>
          </a:p>
          <a:p>
            <a:r>
              <a:rPr lang="en-US" smtClean="0"/>
              <a:t>cm3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175</a:t>
            </a:r>
          </a:p>
          <a:p>
            <a:r>
              <a:rPr lang="en-US" smtClean="0"/>
              <a:t>= 1.75x102 cm3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6726786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#1</a:t>
            </a:r>
          </a:p>
          <a:p>
            <a:r>
              <a:rPr lang="en-US" smtClean="0"/>
              <a:t>Convert 400 mL to Liters</a:t>
            </a:r>
          </a:p>
          <a:p>
            <a:r>
              <a:rPr lang="en-US" smtClean="0"/>
              <a:t>400 mL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L</a:t>
            </a:r>
          </a:p>
          <a:p>
            <a:r>
              <a:rPr lang="en-US" smtClean="0"/>
              <a:t>mL</a:t>
            </a:r>
          </a:p>
          <a:p>
            <a:r>
              <a:rPr lang="en-US" smtClean="0"/>
              <a:t>L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.400</a:t>
            </a:r>
          </a:p>
          <a:p>
            <a:r>
              <a:rPr lang="en-US" smtClean="0"/>
              <a:t>= 0.4 L</a:t>
            </a:r>
          </a:p>
          <a:p>
            <a:r>
              <a:rPr lang="en-US" smtClean="0"/>
              <a:t>= 4x10-1 L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#1</a:t>
            </a:r>
          </a:p>
          <a:p>
            <a:r>
              <a:rPr lang="en-US" smtClean="0"/>
              <a:t>Convert 400 mL to Liters</a:t>
            </a:r>
          </a:p>
          <a:p>
            <a:r>
              <a:rPr lang="en-US" smtClean="0"/>
              <a:t>400 mL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L</a:t>
            </a:r>
          </a:p>
          <a:p>
            <a:r>
              <a:rPr lang="en-US" smtClean="0"/>
              <a:t>mL</a:t>
            </a:r>
          </a:p>
          <a:p>
            <a:r>
              <a:rPr lang="en-US" smtClean="0"/>
              <a:t>L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.400</a:t>
            </a:r>
          </a:p>
          <a:p>
            <a:r>
              <a:rPr lang="en-US" smtClean="0"/>
              <a:t>= 0.4 L</a:t>
            </a:r>
          </a:p>
          <a:p>
            <a:r>
              <a:rPr lang="en-US" smtClean="0"/>
              <a:t>= 4x10-1 L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079691801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#2</a:t>
            </a:r>
          </a:p>
          <a:p>
            <a:r>
              <a:rPr lang="en-US" smtClean="0"/>
              <a:t>Convert 10 meters to mm</a:t>
            </a:r>
          </a:p>
          <a:p>
            <a:r>
              <a:rPr lang="en-US" smtClean="0"/>
              <a:t>10 m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mm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mm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10 000</a:t>
            </a:r>
          </a:p>
          <a:p>
            <a:r>
              <a:rPr lang="en-US" smtClean="0"/>
              <a:t>= 1x104 mm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#2</a:t>
            </a:r>
          </a:p>
          <a:p>
            <a:r>
              <a:rPr lang="en-US" smtClean="0"/>
              <a:t>Convert 10 meters to mm</a:t>
            </a:r>
          </a:p>
          <a:p>
            <a:r>
              <a:rPr lang="en-US" smtClean="0"/>
              <a:t>10 m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mm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mm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10 000</a:t>
            </a:r>
          </a:p>
          <a:p>
            <a:r>
              <a:rPr lang="en-US" smtClean="0"/>
              <a:t>= 1x104 mm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182127284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#3</a:t>
            </a:r>
          </a:p>
          <a:p>
            <a:r>
              <a:rPr lang="en-US" smtClean="0"/>
              <a:t>Convert 73 grams to kg</a:t>
            </a:r>
          </a:p>
          <a:p>
            <a:r>
              <a:rPr lang="en-US" smtClean="0"/>
              <a:t>73 g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kg</a:t>
            </a:r>
          </a:p>
          <a:p>
            <a:r>
              <a:rPr lang="en-US" smtClean="0"/>
              <a:t>g</a:t>
            </a:r>
          </a:p>
          <a:p>
            <a:r>
              <a:rPr lang="en-US" smtClean="0"/>
              <a:t>kg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0.073</a:t>
            </a:r>
          </a:p>
          <a:p>
            <a:r>
              <a:rPr lang="en-US" smtClean="0"/>
              <a:t>= 7.3x10-2 kg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#3</a:t>
            </a:r>
          </a:p>
          <a:p>
            <a:r>
              <a:rPr lang="en-US" smtClean="0"/>
              <a:t>Convert 73 grams to kg</a:t>
            </a:r>
          </a:p>
          <a:p>
            <a:r>
              <a:rPr lang="en-US" smtClean="0"/>
              <a:t>73 g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kg</a:t>
            </a:r>
          </a:p>
          <a:p>
            <a:r>
              <a:rPr lang="en-US" smtClean="0"/>
              <a:t>g</a:t>
            </a:r>
          </a:p>
          <a:p>
            <a:r>
              <a:rPr lang="en-US" smtClean="0"/>
              <a:t>kg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0.073</a:t>
            </a:r>
          </a:p>
          <a:p>
            <a:r>
              <a:rPr lang="en-US" smtClean="0"/>
              <a:t>= 7.3x10-2 kg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793358299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#4</a:t>
            </a:r>
          </a:p>
          <a:p>
            <a:r>
              <a:rPr lang="en-US" smtClean="0"/>
              <a:t>Convert 0.02 kilometers to m</a:t>
            </a:r>
          </a:p>
          <a:p>
            <a:r>
              <a:rPr lang="en-US" smtClean="0"/>
              <a:t>0.02 km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km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20</a:t>
            </a:r>
          </a:p>
          <a:p>
            <a:r>
              <a:rPr lang="en-US" smtClean="0"/>
              <a:t>= 2x101 m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#4</a:t>
            </a:r>
          </a:p>
          <a:p>
            <a:r>
              <a:rPr lang="en-US" smtClean="0"/>
              <a:t>Convert 0.02 kilometers to m</a:t>
            </a:r>
          </a:p>
          <a:p>
            <a:r>
              <a:rPr lang="en-US" smtClean="0"/>
              <a:t>0.02 km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km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20</a:t>
            </a:r>
          </a:p>
          <a:p>
            <a:r>
              <a:rPr lang="en-US" smtClean="0"/>
              <a:t>= 2x101 m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59212081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#5</a:t>
            </a:r>
          </a:p>
          <a:p>
            <a:r>
              <a:rPr lang="en-US" smtClean="0"/>
              <a:t>Convert 20 centimeters to m</a:t>
            </a:r>
          </a:p>
          <a:p>
            <a:r>
              <a:rPr lang="en-US" smtClean="0"/>
              <a:t>20 cm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cm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100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0.20</a:t>
            </a:r>
          </a:p>
          <a:p>
            <a:r>
              <a:rPr lang="en-US" smtClean="0"/>
              <a:t>= 2x10-1 m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#5</a:t>
            </a:r>
          </a:p>
          <a:p>
            <a:r>
              <a:rPr lang="en-US" smtClean="0"/>
              <a:t>Convert 20 centimeters to m</a:t>
            </a:r>
          </a:p>
          <a:p>
            <a:r>
              <a:rPr lang="en-US" smtClean="0"/>
              <a:t>20 cm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cm</a:t>
            </a:r>
          </a:p>
          <a:p>
            <a:r>
              <a:rPr lang="en-US" smtClean="0"/>
              <a:t>m</a:t>
            </a:r>
          </a:p>
          <a:p>
            <a:r>
              <a:rPr lang="en-US" smtClean="0"/>
              <a:t>100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0.20</a:t>
            </a:r>
          </a:p>
          <a:p>
            <a:r>
              <a:rPr lang="en-US" smtClean="0"/>
              <a:t>= 2x10-1 m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960627662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#6</a:t>
            </a:r>
          </a:p>
          <a:p>
            <a:r>
              <a:rPr lang="en-US" smtClean="0"/>
              <a:t>Convert 450 milliliters to dL</a:t>
            </a:r>
          </a:p>
          <a:p>
            <a:r>
              <a:rPr lang="en-US" smtClean="0"/>
              <a:t>450 mL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dL</a:t>
            </a:r>
          </a:p>
          <a:p>
            <a:r>
              <a:rPr lang="en-US" smtClean="0"/>
              <a:t>mL</a:t>
            </a:r>
          </a:p>
          <a:p>
            <a:r>
              <a:rPr lang="en-US" smtClean="0"/>
              <a:t>dL</a:t>
            </a:r>
          </a:p>
          <a:p>
            <a:r>
              <a:rPr lang="en-US" smtClean="0"/>
              <a:t>100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4.5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#6</a:t>
            </a:r>
          </a:p>
          <a:p>
            <a:r>
              <a:rPr lang="en-US" smtClean="0"/>
              <a:t>Convert 450 milliliters to dL</a:t>
            </a:r>
          </a:p>
          <a:p>
            <a:r>
              <a:rPr lang="en-US" smtClean="0"/>
              <a:t>450 mL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dL</a:t>
            </a:r>
          </a:p>
          <a:p>
            <a:r>
              <a:rPr lang="en-US" smtClean="0"/>
              <a:t>mL</a:t>
            </a:r>
          </a:p>
          <a:p>
            <a:r>
              <a:rPr lang="en-US" smtClean="0"/>
              <a:t>dL</a:t>
            </a:r>
          </a:p>
          <a:p>
            <a:r>
              <a:rPr lang="en-US" smtClean="0"/>
              <a:t>100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4.5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12201294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#7</a:t>
            </a:r>
          </a:p>
          <a:p>
            <a:r>
              <a:rPr lang="en-US" smtClean="0"/>
              <a:t>Convert 10 kilograms to grams</a:t>
            </a:r>
          </a:p>
          <a:p>
            <a:r>
              <a:rPr lang="en-US" smtClean="0"/>
              <a:t>10 kg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g</a:t>
            </a:r>
          </a:p>
          <a:p>
            <a:r>
              <a:rPr lang="en-US" smtClean="0"/>
              <a:t>kg</a:t>
            </a:r>
          </a:p>
          <a:p>
            <a:r>
              <a:rPr lang="en-US" smtClean="0"/>
              <a:t>g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10 000</a:t>
            </a:r>
          </a:p>
          <a:p>
            <a:r>
              <a:rPr lang="en-US" smtClean="0"/>
              <a:t>= 1x104 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#7</a:t>
            </a:r>
          </a:p>
          <a:p>
            <a:r>
              <a:rPr lang="en-US" smtClean="0"/>
              <a:t>Convert 10 kilograms to grams</a:t>
            </a:r>
          </a:p>
          <a:p>
            <a:r>
              <a:rPr lang="en-US" smtClean="0"/>
              <a:t>10 kg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g</a:t>
            </a:r>
          </a:p>
          <a:p>
            <a:r>
              <a:rPr lang="en-US" smtClean="0"/>
              <a:t>kg</a:t>
            </a:r>
          </a:p>
          <a:p>
            <a:r>
              <a:rPr lang="en-US" smtClean="0"/>
              <a:t>g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1 000</a:t>
            </a:r>
          </a:p>
          <a:p>
            <a:r>
              <a:rPr lang="en-US" smtClean="0"/>
              <a:t>10 000</a:t>
            </a:r>
          </a:p>
          <a:p>
            <a:r>
              <a:rPr lang="en-US" smtClean="0"/>
              <a:t>= 1x104 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222829927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Problem #8</a:t>
            </a:r>
          </a:p>
          <a:p>
            <a:r>
              <a:rPr lang="en-US" smtClean="0"/>
              <a:t>Convert 935 mg to cg</a:t>
            </a:r>
          </a:p>
          <a:p>
            <a:r>
              <a:rPr lang="en-US" smtClean="0"/>
              <a:t>935 mg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cg</a:t>
            </a:r>
          </a:p>
          <a:p>
            <a:r>
              <a:rPr lang="en-US" smtClean="0"/>
              <a:t>mg</a:t>
            </a:r>
          </a:p>
          <a:p>
            <a:r>
              <a:rPr lang="en-US" smtClean="0"/>
              <a:t>cg</a:t>
            </a:r>
          </a:p>
          <a:p>
            <a:r>
              <a:rPr lang="en-US" smtClean="0"/>
              <a:t>10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93.5</a:t>
            </a:r>
          </a:p>
          <a:p>
            <a:r>
              <a:rPr lang="en-US" smtClean="0"/>
              <a:t>= 9.35x101 cg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Problem #8</a:t>
            </a:r>
          </a:p>
          <a:p>
            <a:r>
              <a:rPr lang="en-US" smtClean="0"/>
              <a:t>Convert 935 mg to cg</a:t>
            </a:r>
          </a:p>
          <a:p>
            <a:r>
              <a:rPr lang="en-US" smtClean="0"/>
              <a:t>935 mg</a:t>
            </a:r>
          </a:p>
          <a:p>
            <a:r>
              <a:rPr lang="en-US" smtClean="0"/>
              <a:t>=</a:t>
            </a:r>
          </a:p>
          <a:p>
            <a:r>
              <a:rPr lang="en-US" smtClean="0"/>
              <a:t>cg</a:t>
            </a:r>
          </a:p>
          <a:p>
            <a:r>
              <a:rPr lang="en-US" smtClean="0"/>
              <a:t>mg</a:t>
            </a:r>
          </a:p>
          <a:p>
            <a:r>
              <a:rPr lang="en-US" smtClean="0"/>
              <a:t>cg</a:t>
            </a:r>
          </a:p>
          <a:p>
            <a:r>
              <a:rPr lang="en-US" smtClean="0"/>
              <a:t>10</a:t>
            </a:r>
          </a:p>
          <a:p>
            <a:r>
              <a:rPr lang="en-US" smtClean="0"/>
              <a:t>1</a:t>
            </a:r>
          </a:p>
          <a:p>
            <a:r>
              <a:rPr lang="en-US" smtClean="0"/>
              <a:t>93.5</a:t>
            </a:r>
          </a:p>
          <a:p>
            <a:r>
              <a:rPr lang="en-US" smtClean="0"/>
              <a:t>= 9.35x101 cg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8715962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989F44-941D-4C53-9FA2-55C8F21D6BA6}" type="datetimeFigureOut">
              <a:rPr lang="en-US" smtClean="0"/>
              <a:pPr/>
              <a:t>9/2/2015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D6EFD94-40B7-4151-85E6-6FE65A92DE42}" type="slidenum">
              <a:rPr lang="en-US" smtClean="0"/>
              <a:pPr/>
              <a:t>‹№›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609600"/>
            <a:ext cx="7772400" cy="2000250"/>
          </a:xfrm>
        </p:spPr>
        <p:txBody>
          <a:bodyPr>
            <a:noAutofit/>
          </a:bodyPr>
          <a:lstStyle/>
          <a:p>
            <a:r>
              <a:rPr lang="en-US" sz="60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Metric Conversion Practice</a:t>
            </a:r>
            <a:endParaRPr lang="en-US" sz="6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#9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197590" y="990600"/>
            <a:ext cx="607249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5.2 kg to mg</a:t>
            </a:r>
            <a:endParaRPr lang="en-US" sz="4400" b="1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64770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04800" y="2286000"/>
            <a:ext cx="196880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5.2 kg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7239000" y="26670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001000" y="2514600"/>
            <a:ext cx="1143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343400" y="3276600"/>
            <a:ext cx="78899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kg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5867400" y="2286000"/>
            <a:ext cx="1066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733800" y="32766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2667000" y="2286000"/>
            <a:ext cx="308770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1 000 000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4038600" y="4419600"/>
            <a:ext cx="4876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5 200 000 mg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4114800" y="5562600"/>
            <a:ext cx="394370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5.2x10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6</a:t>
            </a:r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mg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  <p:bldP spid="2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#10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197590" y="990600"/>
            <a:ext cx="665118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175 </a:t>
            </a:r>
            <a:r>
              <a:rPr lang="en-US" sz="44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mL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to cm</a:t>
            </a:r>
            <a:r>
              <a:rPr lang="en-US" sz="4400" b="1" baseline="300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3</a:t>
            </a:r>
            <a:endParaRPr lang="en-US" sz="4400" b="1" baseline="30000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50292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04800" y="2286000"/>
            <a:ext cx="221246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175 </a:t>
            </a:r>
            <a:r>
              <a:rPr lang="en-US" sz="4400" b="1" dirty="0" err="1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719088" y="26670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7772400" y="2590800"/>
            <a:ext cx="13716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cm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3</a:t>
            </a:r>
            <a:endParaRPr lang="en-US" sz="4400" b="1" baseline="30000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343400" y="3276600"/>
            <a:ext cx="17526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err="1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419600" y="2202359"/>
            <a:ext cx="19812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cm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3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509288" y="32766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505200" y="22098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400800" y="2583359"/>
            <a:ext cx="121860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175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4648200" y="4724400"/>
            <a:ext cx="462338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1.75x10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2</a:t>
            </a:r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cm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3</a:t>
            </a:r>
            <a:endParaRPr lang="en-US" sz="4400" b="1" baseline="30000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  <p:bldP spid="2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#1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066800" y="990600"/>
            <a:ext cx="717536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400 </a:t>
            </a:r>
            <a:r>
              <a:rPr lang="en-US" sz="44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mL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to Liters</a:t>
            </a:r>
            <a:endParaRPr lang="en-US" sz="4400" b="1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50292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81000" y="2286000"/>
            <a:ext cx="221246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400 </a:t>
            </a:r>
            <a:r>
              <a:rPr lang="en-US" sz="4400" b="1" dirty="0" err="1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715000" y="27432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7848600" y="2590800"/>
            <a:ext cx="5334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572000" y="3276600"/>
            <a:ext cx="93326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err="1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572000" y="2278559"/>
            <a:ext cx="5334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819400" y="3276600"/>
            <a:ext cx="180850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1 000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657600" y="22860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324600" y="2590800"/>
            <a:ext cx="146386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.400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5735636" y="4191000"/>
            <a:ext cx="226536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0.4 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5715000" y="5257800"/>
            <a:ext cx="315663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4x10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-1</a:t>
            </a:r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5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8" fill="hold">
                      <p:stCondLst>
                        <p:cond delay="indefinite"/>
                      </p:stCondLst>
                      <p:childTnLst>
                        <p:par>
                          <p:cTn id="59" fill="hold">
                            <p:stCondLst>
                              <p:cond delay="0"/>
                            </p:stCondLst>
                            <p:childTnLst>
                              <p:par>
                                <p:cTn id="60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62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  <p:bldP spid="21" grpId="0"/>
      <p:bldP spid="2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#2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066800" y="990600"/>
            <a:ext cx="724108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10 meters to mm</a:t>
            </a:r>
            <a:endParaRPr lang="en-US" sz="4400" b="1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50292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729164" y="2286000"/>
            <a:ext cx="155683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10 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715000" y="27432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229600" y="2590800"/>
            <a:ext cx="1143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572000" y="3276600"/>
            <a:ext cx="62228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495800" y="2278559"/>
            <a:ext cx="1066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505200" y="32766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2743200" y="2286000"/>
            <a:ext cx="180850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1 000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172200" y="2590800"/>
            <a:ext cx="215315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10 000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5715000" y="3886200"/>
            <a:ext cx="349166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1x10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4</a:t>
            </a:r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mm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  <p:bldP spid="2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#3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066800" y="990600"/>
            <a:ext cx="6686446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73 grams to kg</a:t>
            </a:r>
            <a:endParaRPr lang="en-US" sz="4400" b="1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50292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729164" y="2286000"/>
            <a:ext cx="141897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73 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715000" y="27432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229600" y="2590800"/>
            <a:ext cx="1143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kg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572000" y="3276600"/>
            <a:ext cx="48442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495800" y="2278559"/>
            <a:ext cx="1066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kg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2819400" y="3276600"/>
            <a:ext cx="180850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1 000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661688" y="22860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344892" y="2590800"/>
            <a:ext cx="180850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0.073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4953000" y="4191000"/>
            <a:ext cx="403988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7.3x10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-2</a:t>
            </a:r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kg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  <p:bldP spid="2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#4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81000" y="990600"/>
            <a:ext cx="847379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0.02 kilometers to m</a:t>
            </a:r>
            <a:endParaRPr lang="en-US" sz="4400" b="1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50292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152400" y="2286000"/>
            <a:ext cx="2451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0.02 km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715000" y="27432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7543800" y="2583359"/>
            <a:ext cx="1143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572000" y="3276600"/>
            <a:ext cx="92685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km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648200" y="2278559"/>
            <a:ext cx="1066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657600" y="32766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2819400" y="2286000"/>
            <a:ext cx="180850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1 000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553200" y="2590800"/>
            <a:ext cx="87395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20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5715000" y="4191000"/>
            <a:ext cx="305404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2x10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  <p:bldP spid="2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#5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81000" y="990600"/>
            <a:ext cx="812914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20 centimeters to m</a:t>
            </a:r>
            <a:endParaRPr lang="en-US" sz="4400" b="1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50292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515220" y="2286000"/>
            <a:ext cx="184698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20 cm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715000" y="27432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001000" y="2583359"/>
            <a:ext cx="1143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572000" y="3276600"/>
            <a:ext cx="92685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648200" y="2278559"/>
            <a:ext cx="1066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276600" y="3276600"/>
            <a:ext cx="121860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814088" y="22860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400800" y="2590800"/>
            <a:ext cx="146386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0.20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5715000" y="4191000"/>
            <a:ext cx="3283271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2x10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-1</a:t>
            </a:r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m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  <p:bldP spid="2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#6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81000" y="990600"/>
            <a:ext cx="7975260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450 milliliters to </a:t>
            </a:r>
            <a:r>
              <a:rPr lang="en-US" sz="4400" b="1" dirty="0" err="1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dL</a:t>
            </a:r>
            <a:endParaRPr lang="en-US" sz="4400" b="1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50292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04800" y="2286000"/>
            <a:ext cx="221246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450 </a:t>
            </a:r>
            <a:r>
              <a:rPr lang="en-US" sz="4400" b="1" dirty="0" err="1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715000" y="27432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7848600" y="2590800"/>
            <a:ext cx="1143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err="1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dL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572000" y="3276600"/>
            <a:ext cx="93326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err="1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648200" y="2278559"/>
            <a:ext cx="1066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err="1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dL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276600" y="3276600"/>
            <a:ext cx="121860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814088" y="22860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553200" y="2590800"/>
            <a:ext cx="111921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4.5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#7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381000" y="990600"/>
            <a:ext cx="859241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10 kilograms to grams</a:t>
            </a:r>
            <a:endParaRPr lang="en-US" sz="4400" b="1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50292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515220" y="2286000"/>
            <a:ext cx="172354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10 kg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719088" y="26670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572500" y="2590800"/>
            <a:ext cx="1143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572000" y="3276600"/>
            <a:ext cx="788999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kg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648200" y="2278559"/>
            <a:ext cx="1066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657600" y="32766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2667000" y="2286000"/>
            <a:ext cx="1808508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1 000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400800" y="2583359"/>
            <a:ext cx="215315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10 000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5715000" y="4191000"/>
            <a:ext cx="2916183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1x10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4</a:t>
            </a:r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  <p:bldP spid="22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0"/>
            <a:ext cx="8229600" cy="1143000"/>
          </a:xfrm>
        </p:spPr>
        <p:txBody>
          <a:bodyPr>
            <a:normAutofit/>
          </a:bodyPr>
          <a:lstStyle/>
          <a:p>
            <a:pPr algn="l"/>
            <a:r>
              <a:rPr lang="en-US" sz="5400" b="1" u="sng" dirty="0" smtClean="0">
                <a:solidFill>
                  <a:srgbClr val="0066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Problem #8</a:t>
            </a:r>
            <a:endParaRPr lang="en-US" sz="5400" b="1" u="sng" dirty="0">
              <a:solidFill>
                <a:srgbClr val="0066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1197590" y="990600"/>
            <a:ext cx="6157455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Convert</a:t>
            </a:r>
            <a:r>
              <a:rPr lang="en-US" sz="4400" b="1" dirty="0" smtClean="0">
                <a:latin typeface="Comic Sans MS" pitchFamily="66" charset="0"/>
              </a:rPr>
              <a:t> </a:t>
            </a:r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935 mg to cg</a:t>
            </a:r>
            <a:endParaRPr lang="en-US" sz="4400" b="1" dirty="0">
              <a:latin typeface="Comic Sans MS" pitchFamily="66" charset="0"/>
            </a:endParaRPr>
          </a:p>
        </p:txBody>
      </p:sp>
      <p:cxnSp>
        <p:nvCxnSpPr>
          <p:cNvPr id="6" name="Straight Connector 5"/>
          <p:cNvCxnSpPr/>
          <p:nvPr/>
        </p:nvCxnSpPr>
        <p:spPr>
          <a:xfrm>
            <a:off x="457200" y="3124200"/>
            <a:ext cx="5029200" cy="1588"/>
          </a:xfrm>
          <a:prstGeom prst="line">
            <a:avLst/>
          </a:prstGeom>
          <a:ln w="5715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Straight Connector 9"/>
          <p:cNvCxnSpPr/>
          <p:nvPr/>
        </p:nvCxnSpPr>
        <p:spPr>
          <a:xfrm rot="5400000">
            <a:off x="1677194" y="3200400"/>
            <a:ext cx="1828006" cy="794"/>
          </a:xfrm>
          <a:prstGeom prst="line">
            <a:avLst/>
          </a:prstGeom>
          <a:ln w="38100">
            <a:solidFill>
              <a:srgbClr val="C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Box 11"/>
          <p:cNvSpPr txBox="1"/>
          <p:nvPr/>
        </p:nvSpPr>
        <p:spPr>
          <a:xfrm>
            <a:off x="304800" y="2286000"/>
            <a:ext cx="2201244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935 mg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5719088" y="26670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</a:t>
            </a:r>
            <a:endParaRPr lang="en-US" sz="44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8001000" y="2590800"/>
            <a:ext cx="11430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4343400" y="3276600"/>
            <a:ext cx="92204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mg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4419600" y="2278559"/>
            <a:ext cx="1066800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cg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276600" y="3276600"/>
            <a:ext cx="87395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10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3505200" y="2209800"/>
            <a:ext cx="52931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0" name="TextBox 19"/>
          <p:cNvSpPr txBox="1"/>
          <p:nvPr/>
        </p:nvSpPr>
        <p:spPr>
          <a:xfrm>
            <a:off x="6400800" y="2583359"/>
            <a:ext cx="1463862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93.5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  <p:sp>
        <p:nvSpPr>
          <p:cNvPr id="22" name="TextBox 21"/>
          <p:cNvSpPr txBox="1"/>
          <p:nvPr/>
        </p:nvSpPr>
        <p:spPr>
          <a:xfrm>
            <a:off x="5003123" y="4343400"/>
            <a:ext cx="4140877" cy="76944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= 9.35x10</a:t>
            </a:r>
            <a:r>
              <a:rPr lang="en-US" sz="4400" b="1" baseline="30000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1</a:t>
            </a:r>
            <a:r>
              <a:rPr lang="en-US" sz="4400" b="1" dirty="0" smtClean="0">
                <a:solidFill>
                  <a:schemeClr val="tx2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Comic Sans MS" pitchFamily="66" charset="0"/>
              </a:rPr>
              <a:t> cg</a:t>
            </a:r>
            <a:endParaRPr lang="en-US" sz="4400" b="1" dirty="0">
              <a:solidFill>
                <a:schemeClr val="tx2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7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8" fill="hold">
                      <p:stCondLst>
                        <p:cond delay="indefinite"/>
                      </p:stCondLst>
                      <p:childTnLst>
                        <p:par>
                          <p:cTn id="29" fill="hold">
                            <p:stCondLst>
                              <p:cond delay="0"/>
                            </p:stCondLst>
                            <p:childTnLst>
                              <p:par>
                                <p:cTn id="3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2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2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4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2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1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lide(fromTop)">
                                      <p:cBhvr>
                                        <p:cTn id="57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" grpId="0"/>
      <p:bldP spid="13" grpId="0"/>
      <p:bldP spid="14" grpId="0"/>
      <p:bldP spid="15" grpId="0"/>
      <p:bldP spid="16" grpId="0"/>
      <p:bldP spid="17" grpId="0"/>
      <p:bldP spid="18" grpId="0"/>
      <p:bldP spid="20" grpId="0"/>
      <p:bldP spid="22" grpId="0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82</TotalTime>
  <Words>651</Words>
  <Application>Microsoft Office PowerPoint</Application>
  <PresentationFormat>Екран (4:3)</PresentationFormat>
  <Paragraphs>333</Paragraphs>
  <Slides>11</Slides>
  <Notes>11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11</vt:i4>
      </vt:variant>
    </vt:vector>
  </HeadingPairs>
  <TitlesOfParts>
    <vt:vector size="12" baseType="lpstr">
      <vt:lpstr>Office Theme</vt:lpstr>
      <vt:lpstr>Metric Conversion Practice</vt:lpstr>
      <vt:lpstr>Problem #1</vt:lpstr>
      <vt:lpstr>Problem #2</vt:lpstr>
      <vt:lpstr>Problem #3</vt:lpstr>
      <vt:lpstr>Problem #4</vt:lpstr>
      <vt:lpstr>Problem #5</vt:lpstr>
      <vt:lpstr>Problem #6</vt:lpstr>
      <vt:lpstr>Problem #7</vt:lpstr>
      <vt:lpstr>Problem #8</vt:lpstr>
      <vt:lpstr>Problem #9</vt:lpstr>
      <vt:lpstr>Problem #10</vt:lpstr>
    </vt:vector>
  </TitlesOfParts>
  <Company>El Diamante High School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Metric Conversion Practice</dc:title>
  <dc:creator>Teacher</dc:creator>
  <cp:lastModifiedBy>RomaK</cp:lastModifiedBy>
  <cp:revision>25</cp:revision>
  <dcterms:created xsi:type="dcterms:W3CDTF">2009-08-24T15:08:42Z</dcterms:created>
  <dcterms:modified xsi:type="dcterms:W3CDTF">2015-09-02T10:03:23Z</dcterms:modified>
</cp:coreProperties>
</file>

<file path=docProps/thumbnail.jpeg>
</file>