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4580"/>
    <p:restoredTop sz="86410"/>
  </p:normalViewPr>
  <p:slideViewPr>
    <p:cSldViewPr>
      <p:cViewPr varScale="1">
        <p:scale>
          <a:sx n="97" d="100"/>
          <a:sy n="97" d="100"/>
        </p:scale>
        <p:origin x="-91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верхньо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Місце для дати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1842887-2BD8-44E6-9C86-92D454006F3C}" type="datetimeFigureOut">
              <a:rPr lang="uk-UA" smtClean="0"/>
              <a:t>02.09.2015</a:t>
            </a:fld>
            <a:endParaRPr lang="uk-UA"/>
          </a:p>
        </p:txBody>
      </p:sp>
      <p:sp>
        <p:nvSpPr>
          <p:cNvPr id="4" name="Місце для зображення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Місце для нотаток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E52877D-6AE3-478B-A524-7BF36D7C73AF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4338194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Metric Conversion Practice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Metric Conversion Practice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36933227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Problem #9</a:t>
            </a:r>
          </a:p>
          <a:p>
            <a:r>
              <a:rPr lang="en-US" smtClean="0"/>
              <a:t>Convert 5.2 kg to mg</a:t>
            </a:r>
          </a:p>
          <a:p>
            <a:r>
              <a:rPr lang="en-US" smtClean="0"/>
              <a:t>5.2 kg</a:t>
            </a:r>
          </a:p>
          <a:p>
            <a:r>
              <a:rPr lang="en-US" smtClean="0"/>
              <a:t>=</a:t>
            </a:r>
          </a:p>
          <a:p>
            <a:r>
              <a:rPr lang="en-US" smtClean="0"/>
              <a:t>mg</a:t>
            </a:r>
          </a:p>
          <a:p>
            <a:r>
              <a:rPr lang="en-US" smtClean="0"/>
              <a:t>kg</a:t>
            </a:r>
          </a:p>
          <a:p>
            <a:r>
              <a:rPr lang="en-US" smtClean="0"/>
              <a:t>mg</a:t>
            </a:r>
          </a:p>
          <a:p>
            <a:r>
              <a:rPr lang="en-US" smtClean="0"/>
              <a:t>1</a:t>
            </a:r>
          </a:p>
          <a:p>
            <a:r>
              <a:rPr lang="en-US" smtClean="0"/>
              <a:t>1 000 000</a:t>
            </a:r>
          </a:p>
          <a:p>
            <a:r>
              <a:rPr lang="en-US" smtClean="0"/>
              <a:t>= 5 200 000 mg</a:t>
            </a:r>
          </a:p>
          <a:p>
            <a:r>
              <a:rPr lang="en-US" smtClean="0"/>
              <a:t>= 5.2x106 mg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Problem #9</a:t>
            </a:r>
          </a:p>
          <a:p>
            <a:r>
              <a:rPr lang="en-US" smtClean="0"/>
              <a:t>Convert 5.2 kg to mg</a:t>
            </a:r>
          </a:p>
          <a:p>
            <a:r>
              <a:rPr lang="en-US" smtClean="0"/>
              <a:t>5.2 kg</a:t>
            </a:r>
          </a:p>
          <a:p>
            <a:r>
              <a:rPr lang="en-US" smtClean="0"/>
              <a:t>=</a:t>
            </a:r>
          </a:p>
          <a:p>
            <a:r>
              <a:rPr lang="en-US" smtClean="0"/>
              <a:t>mg</a:t>
            </a:r>
          </a:p>
          <a:p>
            <a:r>
              <a:rPr lang="en-US" smtClean="0"/>
              <a:t>kg</a:t>
            </a:r>
          </a:p>
          <a:p>
            <a:r>
              <a:rPr lang="en-US" smtClean="0"/>
              <a:t>mg</a:t>
            </a:r>
          </a:p>
          <a:p>
            <a:r>
              <a:rPr lang="en-US" smtClean="0"/>
              <a:t>1</a:t>
            </a:r>
          </a:p>
          <a:p>
            <a:r>
              <a:rPr lang="en-US" smtClean="0"/>
              <a:t>1 000 000</a:t>
            </a:r>
          </a:p>
          <a:p>
            <a:r>
              <a:rPr lang="en-US" smtClean="0"/>
              <a:t>= 5 200 000 mg</a:t>
            </a:r>
          </a:p>
          <a:p>
            <a:r>
              <a:rPr lang="en-US" smtClean="0"/>
              <a:t>= 5.2x106 mg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08282331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Problem #10</a:t>
            </a:r>
          </a:p>
          <a:p>
            <a:r>
              <a:rPr lang="en-US" smtClean="0"/>
              <a:t>Convert 175 mL to cm3</a:t>
            </a:r>
          </a:p>
          <a:p>
            <a:r>
              <a:rPr lang="en-US" smtClean="0"/>
              <a:t>175 mL</a:t>
            </a:r>
          </a:p>
          <a:p>
            <a:r>
              <a:rPr lang="en-US" smtClean="0"/>
              <a:t>=</a:t>
            </a:r>
          </a:p>
          <a:p>
            <a:r>
              <a:rPr lang="en-US" smtClean="0"/>
              <a:t>cm3</a:t>
            </a:r>
          </a:p>
          <a:p>
            <a:r>
              <a:rPr lang="en-US" smtClean="0"/>
              <a:t>mL</a:t>
            </a:r>
          </a:p>
          <a:p>
            <a:r>
              <a:rPr lang="en-US" smtClean="0"/>
              <a:t>cm3</a:t>
            </a:r>
          </a:p>
          <a:p>
            <a:r>
              <a:rPr lang="en-US" smtClean="0"/>
              <a:t>1</a:t>
            </a:r>
          </a:p>
          <a:p>
            <a:r>
              <a:rPr lang="en-US" smtClean="0"/>
              <a:t>1</a:t>
            </a:r>
          </a:p>
          <a:p>
            <a:r>
              <a:rPr lang="en-US" smtClean="0"/>
              <a:t>175</a:t>
            </a:r>
          </a:p>
          <a:p>
            <a:r>
              <a:rPr lang="en-US" smtClean="0"/>
              <a:t>= 1.75x102 cm3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Problem #10</a:t>
            </a:r>
          </a:p>
          <a:p>
            <a:r>
              <a:rPr lang="en-US" smtClean="0"/>
              <a:t>Convert 175 mL to cm3</a:t>
            </a:r>
          </a:p>
          <a:p>
            <a:r>
              <a:rPr lang="en-US" smtClean="0"/>
              <a:t>175 mL</a:t>
            </a:r>
          </a:p>
          <a:p>
            <a:r>
              <a:rPr lang="en-US" smtClean="0"/>
              <a:t>=</a:t>
            </a:r>
          </a:p>
          <a:p>
            <a:r>
              <a:rPr lang="en-US" smtClean="0"/>
              <a:t>cm3</a:t>
            </a:r>
          </a:p>
          <a:p>
            <a:r>
              <a:rPr lang="en-US" smtClean="0"/>
              <a:t>mL</a:t>
            </a:r>
          </a:p>
          <a:p>
            <a:r>
              <a:rPr lang="en-US" smtClean="0"/>
              <a:t>cm3</a:t>
            </a:r>
          </a:p>
          <a:p>
            <a:r>
              <a:rPr lang="en-US" smtClean="0"/>
              <a:t>1</a:t>
            </a:r>
          </a:p>
          <a:p>
            <a:r>
              <a:rPr lang="en-US" smtClean="0"/>
              <a:t>1</a:t>
            </a:r>
          </a:p>
          <a:p>
            <a:r>
              <a:rPr lang="en-US" smtClean="0"/>
              <a:t>175</a:t>
            </a:r>
          </a:p>
          <a:p>
            <a:r>
              <a:rPr lang="en-US" smtClean="0"/>
              <a:t>= 1.75x102 cm3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1672678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Problem #1</a:t>
            </a:r>
          </a:p>
          <a:p>
            <a:r>
              <a:rPr lang="en-US" smtClean="0"/>
              <a:t>Convert 400 mL to Liters</a:t>
            </a:r>
          </a:p>
          <a:p>
            <a:r>
              <a:rPr lang="en-US" smtClean="0"/>
              <a:t>400 mL</a:t>
            </a:r>
          </a:p>
          <a:p>
            <a:r>
              <a:rPr lang="en-US" smtClean="0"/>
              <a:t>=</a:t>
            </a:r>
          </a:p>
          <a:p>
            <a:r>
              <a:rPr lang="en-US" smtClean="0"/>
              <a:t>L</a:t>
            </a:r>
          </a:p>
          <a:p>
            <a:r>
              <a:rPr lang="en-US" smtClean="0"/>
              <a:t>mL</a:t>
            </a:r>
          </a:p>
          <a:p>
            <a:r>
              <a:rPr lang="en-US" smtClean="0"/>
              <a:t>L</a:t>
            </a:r>
          </a:p>
          <a:p>
            <a:r>
              <a:rPr lang="en-US" smtClean="0"/>
              <a:t>1 000</a:t>
            </a:r>
          </a:p>
          <a:p>
            <a:r>
              <a:rPr lang="en-US" smtClean="0"/>
              <a:t>1</a:t>
            </a:r>
          </a:p>
          <a:p>
            <a:r>
              <a:rPr lang="en-US" smtClean="0"/>
              <a:t>.400</a:t>
            </a:r>
          </a:p>
          <a:p>
            <a:r>
              <a:rPr lang="en-US" smtClean="0"/>
              <a:t>= 0.4 L</a:t>
            </a:r>
          </a:p>
          <a:p>
            <a:r>
              <a:rPr lang="en-US" smtClean="0"/>
              <a:t>= 4x10-1 L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Problem #1</a:t>
            </a:r>
          </a:p>
          <a:p>
            <a:r>
              <a:rPr lang="en-US" smtClean="0"/>
              <a:t>Convert 400 mL to Liters</a:t>
            </a:r>
          </a:p>
          <a:p>
            <a:r>
              <a:rPr lang="en-US" smtClean="0"/>
              <a:t>400 mL</a:t>
            </a:r>
          </a:p>
          <a:p>
            <a:r>
              <a:rPr lang="en-US" smtClean="0"/>
              <a:t>=</a:t>
            </a:r>
          </a:p>
          <a:p>
            <a:r>
              <a:rPr lang="en-US" smtClean="0"/>
              <a:t>L</a:t>
            </a:r>
          </a:p>
          <a:p>
            <a:r>
              <a:rPr lang="en-US" smtClean="0"/>
              <a:t>mL</a:t>
            </a:r>
          </a:p>
          <a:p>
            <a:r>
              <a:rPr lang="en-US" smtClean="0"/>
              <a:t>L</a:t>
            </a:r>
          </a:p>
          <a:p>
            <a:r>
              <a:rPr lang="en-US" smtClean="0"/>
              <a:t>1 000</a:t>
            </a:r>
          </a:p>
          <a:p>
            <a:r>
              <a:rPr lang="en-US" smtClean="0"/>
              <a:t>1</a:t>
            </a:r>
          </a:p>
          <a:p>
            <a:r>
              <a:rPr lang="en-US" smtClean="0"/>
              <a:t>.400</a:t>
            </a:r>
          </a:p>
          <a:p>
            <a:r>
              <a:rPr lang="en-US" smtClean="0"/>
              <a:t>= 0.4 L</a:t>
            </a:r>
          </a:p>
          <a:p>
            <a:r>
              <a:rPr lang="en-US" smtClean="0"/>
              <a:t>= 4x10-1 L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07969180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Problem #2</a:t>
            </a:r>
          </a:p>
          <a:p>
            <a:r>
              <a:rPr lang="en-US" smtClean="0"/>
              <a:t>Convert 10 meters to mm</a:t>
            </a:r>
          </a:p>
          <a:p>
            <a:r>
              <a:rPr lang="en-US" smtClean="0"/>
              <a:t>10 m</a:t>
            </a:r>
          </a:p>
          <a:p>
            <a:r>
              <a:rPr lang="en-US" smtClean="0"/>
              <a:t>=</a:t>
            </a:r>
          </a:p>
          <a:p>
            <a:r>
              <a:rPr lang="en-US" smtClean="0"/>
              <a:t>mm</a:t>
            </a:r>
          </a:p>
          <a:p>
            <a:r>
              <a:rPr lang="en-US" smtClean="0"/>
              <a:t>m</a:t>
            </a:r>
          </a:p>
          <a:p>
            <a:r>
              <a:rPr lang="en-US" smtClean="0"/>
              <a:t>mm</a:t>
            </a:r>
          </a:p>
          <a:p>
            <a:r>
              <a:rPr lang="en-US" smtClean="0"/>
              <a:t>1</a:t>
            </a:r>
          </a:p>
          <a:p>
            <a:r>
              <a:rPr lang="en-US" smtClean="0"/>
              <a:t>1 000</a:t>
            </a:r>
          </a:p>
          <a:p>
            <a:r>
              <a:rPr lang="en-US" smtClean="0"/>
              <a:t>10 000</a:t>
            </a:r>
          </a:p>
          <a:p>
            <a:r>
              <a:rPr lang="en-US" smtClean="0"/>
              <a:t>= 1x104 mm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Problem #2</a:t>
            </a:r>
          </a:p>
          <a:p>
            <a:r>
              <a:rPr lang="en-US" smtClean="0"/>
              <a:t>Convert 10 meters to mm</a:t>
            </a:r>
          </a:p>
          <a:p>
            <a:r>
              <a:rPr lang="en-US" smtClean="0"/>
              <a:t>10 m</a:t>
            </a:r>
          </a:p>
          <a:p>
            <a:r>
              <a:rPr lang="en-US" smtClean="0"/>
              <a:t>=</a:t>
            </a:r>
          </a:p>
          <a:p>
            <a:r>
              <a:rPr lang="en-US" smtClean="0"/>
              <a:t>mm</a:t>
            </a:r>
          </a:p>
          <a:p>
            <a:r>
              <a:rPr lang="en-US" smtClean="0"/>
              <a:t>m</a:t>
            </a:r>
          </a:p>
          <a:p>
            <a:r>
              <a:rPr lang="en-US" smtClean="0"/>
              <a:t>mm</a:t>
            </a:r>
          </a:p>
          <a:p>
            <a:r>
              <a:rPr lang="en-US" smtClean="0"/>
              <a:t>1</a:t>
            </a:r>
          </a:p>
          <a:p>
            <a:r>
              <a:rPr lang="en-US" smtClean="0"/>
              <a:t>1 000</a:t>
            </a:r>
          </a:p>
          <a:p>
            <a:r>
              <a:rPr lang="en-US" smtClean="0"/>
              <a:t>10 000</a:t>
            </a:r>
          </a:p>
          <a:p>
            <a:r>
              <a:rPr lang="en-US" smtClean="0"/>
              <a:t>= 1x104 mm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18212728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Problem #3</a:t>
            </a:r>
          </a:p>
          <a:p>
            <a:r>
              <a:rPr lang="en-US" smtClean="0"/>
              <a:t>Convert 73 grams to kg</a:t>
            </a:r>
          </a:p>
          <a:p>
            <a:r>
              <a:rPr lang="en-US" smtClean="0"/>
              <a:t>73 g</a:t>
            </a:r>
          </a:p>
          <a:p>
            <a:r>
              <a:rPr lang="en-US" smtClean="0"/>
              <a:t>=</a:t>
            </a:r>
          </a:p>
          <a:p>
            <a:r>
              <a:rPr lang="en-US" smtClean="0"/>
              <a:t>kg</a:t>
            </a:r>
          </a:p>
          <a:p>
            <a:r>
              <a:rPr lang="en-US" smtClean="0"/>
              <a:t>g</a:t>
            </a:r>
          </a:p>
          <a:p>
            <a:r>
              <a:rPr lang="en-US" smtClean="0"/>
              <a:t>kg</a:t>
            </a:r>
          </a:p>
          <a:p>
            <a:r>
              <a:rPr lang="en-US" smtClean="0"/>
              <a:t>1 000</a:t>
            </a:r>
          </a:p>
          <a:p>
            <a:r>
              <a:rPr lang="en-US" smtClean="0"/>
              <a:t>1</a:t>
            </a:r>
          </a:p>
          <a:p>
            <a:r>
              <a:rPr lang="en-US" smtClean="0"/>
              <a:t>0.073</a:t>
            </a:r>
          </a:p>
          <a:p>
            <a:r>
              <a:rPr lang="en-US" smtClean="0"/>
              <a:t>= 7.3x10-2 kg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Problem #3</a:t>
            </a:r>
          </a:p>
          <a:p>
            <a:r>
              <a:rPr lang="en-US" smtClean="0"/>
              <a:t>Convert 73 grams to kg</a:t>
            </a:r>
          </a:p>
          <a:p>
            <a:r>
              <a:rPr lang="en-US" smtClean="0"/>
              <a:t>73 g</a:t>
            </a:r>
          </a:p>
          <a:p>
            <a:r>
              <a:rPr lang="en-US" smtClean="0"/>
              <a:t>=</a:t>
            </a:r>
          </a:p>
          <a:p>
            <a:r>
              <a:rPr lang="en-US" smtClean="0"/>
              <a:t>kg</a:t>
            </a:r>
          </a:p>
          <a:p>
            <a:r>
              <a:rPr lang="en-US" smtClean="0"/>
              <a:t>g</a:t>
            </a:r>
          </a:p>
          <a:p>
            <a:r>
              <a:rPr lang="en-US" smtClean="0"/>
              <a:t>kg</a:t>
            </a:r>
          </a:p>
          <a:p>
            <a:r>
              <a:rPr lang="en-US" smtClean="0"/>
              <a:t>1 000</a:t>
            </a:r>
          </a:p>
          <a:p>
            <a:r>
              <a:rPr lang="en-US" smtClean="0"/>
              <a:t>1</a:t>
            </a:r>
          </a:p>
          <a:p>
            <a:r>
              <a:rPr lang="en-US" smtClean="0"/>
              <a:t>0.073</a:t>
            </a:r>
          </a:p>
          <a:p>
            <a:r>
              <a:rPr lang="en-US" smtClean="0"/>
              <a:t>= 7.3x10-2 kg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79335829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Problem #4</a:t>
            </a:r>
          </a:p>
          <a:p>
            <a:r>
              <a:rPr lang="en-US" smtClean="0"/>
              <a:t>Convert 0.02 kilometers to m</a:t>
            </a:r>
          </a:p>
          <a:p>
            <a:r>
              <a:rPr lang="en-US" smtClean="0"/>
              <a:t>0.02 km</a:t>
            </a:r>
          </a:p>
          <a:p>
            <a:r>
              <a:rPr lang="en-US" smtClean="0"/>
              <a:t>=</a:t>
            </a:r>
          </a:p>
          <a:p>
            <a:r>
              <a:rPr lang="en-US" smtClean="0"/>
              <a:t>m</a:t>
            </a:r>
          </a:p>
          <a:p>
            <a:r>
              <a:rPr lang="en-US" smtClean="0"/>
              <a:t>km</a:t>
            </a:r>
          </a:p>
          <a:p>
            <a:r>
              <a:rPr lang="en-US" smtClean="0"/>
              <a:t>m</a:t>
            </a:r>
          </a:p>
          <a:p>
            <a:r>
              <a:rPr lang="en-US" smtClean="0"/>
              <a:t>1</a:t>
            </a:r>
          </a:p>
          <a:p>
            <a:r>
              <a:rPr lang="en-US" smtClean="0"/>
              <a:t>1 000</a:t>
            </a:r>
          </a:p>
          <a:p>
            <a:r>
              <a:rPr lang="en-US" smtClean="0"/>
              <a:t>20</a:t>
            </a:r>
          </a:p>
          <a:p>
            <a:r>
              <a:rPr lang="en-US" smtClean="0"/>
              <a:t>= 2x101 m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Problem #4</a:t>
            </a:r>
          </a:p>
          <a:p>
            <a:r>
              <a:rPr lang="en-US" smtClean="0"/>
              <a:t>Convert 0.02 kilometers to m</a:t>
            </a:r>
          </a:p>
          <a:p>
            <a:r>
              <a:rPr lang="en-US" smtClean="0"/>
              <a:t>0.02 km</a:t>
            </a:r>
          </a:p>
          <a:p>
            <a:r>
              <a:rPr lang="en-US" smtClean="0"/>
              <a:t>=</a:t>
            </a:r>
          </a:p>
          <a:p>
            <a:r>
              <a:rPr lang="en-US" smtClean="0"/>
              <a:t>m</a:t>
            </a:r>
          </a:p>
          <a:p>
            <a:r>
              <a:rPr lang="en-US" smtClean="0"/>
              <a:t>km</a:t>
            </a:r>
          </a:p>
          <a:p>
            <a:r>
              <a:rPr lang="en-US" smtClean="0"/>
              <a:t>m</a:t>
            </a:r>
          </a:p>
          <a:p>
            <a:r>
              <a:rPr lang="en-US" smtClean="0"/>
              <a:t>1</a:t>
            </a:r>
          </a:p>
          <a:p>
            <a:r>
              <a:rPr lang="en-US" smtClean="0"/>
              <a:t>1 000</a:t>
            </a:r>
          </a:p>
          <a:p>
            <a:r>
              <a:rPr lang="en-US" smtClean="0"/>
              <a:t>20</a:t>
            </a:r>
          </a:p>
          <a:p>
            <a:r>
              <a:rPr lang="en-US" smtClean="0"/>
              <a:t>= 2x101 m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59212081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Problem #5</a:t>
            </a:r>
          </a:p>
          <a:p>
            <a:r>
              <a:rPr lang="en-US" smtClean="0"/>
              <a:t>Convert 20 centimeters to m</a:t>
            </a:r>
          </a:p>
          <a:p>
            <a:r>
              <a:rPr lang="en-US" smtClean="0"/>
              <a:t>20 cm</a:t>
            </a:r>
          </a:p>
          <a:p>
            <a:r>
              <a:rPr lang="en-US" smtClean="0"/>
              <a:t>=</a:t>
            </a:r>
          </a:p>
          <a:p>
            <a:r>
              <a:rPr lang="en-US" smtClean="0"/>
              <a:t>m</a:t>
            </a:r>
          </a:p>
          <a:p>
            <a:r>
              <a:rPr lang="en-US" smtClean="0"/>
              <a:t>cm</a:t>
            </a:r>
          </a:p>
          <a:p>
            <a:r>
              <a:rPr lang="en-US" smtClean="0"/>
              <a:t>m</a:t>
            </a:r>
          </a:p>
          <a:p>
            <a:r>
              <a:rPr lang="en-US" smtClean="0"/>
              <a:t>100</a:t>
            </a:r>
          </a:p>
          <a:p>
            <a:r>
              <a:rPr lang="en-US" smtClean="0"/>
              <a:t>1</a:t>
            </a:r>
          </a:p>
          <a:p>
            <a:r>
              <a:rPr lang="en-US" smtClean="0"/>
              <a:t>0.20</a:t>
            </a:r>
          </a:p>
          <a:p>
            <a:r>
              <a:rPr lang="en-US" smtClean="0"/>
              <a:t>= 2x10-1 m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Problem #5</a:t>
            </a:r>
          </a:p>
          <a:p>
            <a:r>
              <a:rPr lang="en-US" smtClean="0"/>
              <a:t>Convert 20 centimeters to m</a:t>
            </a:r>
          </a:p>
          <a:p>
            <a:r>
              <a:rPr lang="en-US" smtClean="0"/>
              <a:t>20 cm</a:t>
            </a:r>
          </a:p>
          <a:p>
            <a:r>
              <a:rPr lang="en-US" smtClean="0"/>
              <a:t>=</a:t>
            </a:r>
          </a:p>
          <a:p>
            <a:r>
              <a:rPr lang="en-US" smtClean="0"/>
              <a:t>m</a:t>
            </a:r>
          </a:p>
          <a:p>
            <a:r>
              <a:rPr lang="en-US" smtClean="0"/>
              <a:t>cm</a:t>
            </a:r>
          </a:p>
          <a:p>
            <a:r>
              <a:rPr lang="en-US" smtClean="0"/>
              <a:t>m</a:t>
            </a:r>
          </a:p>
          <a:p>
            <a:r>
              <a:rPr lang="en-US" smtClean="0"/>
              <a:t>100</a:t>
            </a:r>
          </a:p>
          <a:p>
            <a:r>
              <a:rPr lang="en-US" smtClean="0"/>
              <a:t>1</a:t>
            </a:r>
          </a:p>
          <a:p>
            <a:r>
              <a:rPr lang="en-US" smtClean="0"/>
              <a:t>0.20</a:t>
            </a:r>
          </a:p>
          <a:p>
            <a:r>
              <a:rPr lang="en-US" smtClean="0"/>
              <a:t>= 2x10-1 m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96062766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Problem #6</a:t>
            </a:r>
          </a:p>
          <a:p>
            <a:r>
              <a:rPr lang="en-US" smtClean="0"/>
              <a:t>Convert 450 milliliters to dL</a:t>
            </a:r>
          </a:p>
          <a:p>
            <a:r>
              <a:rPr lang="en-US" smtClean="0"/>
              <a:t>450 mL</a:t>
            </a:r>
          </a:p>
          <a:p>
            <a:r>
              <a:rPr lang="en-US" smtClean="0"/>
              <a:t>=</a:t>
            </a:r>
          </a:p>
          <a:p>
            <a:r>
              <a:rPr lang="en-US" smtClean="0"/>
              <a:t>dL</a:t>
            </a:r>
          </a:p>
          <a:p>
            <a:r>
              <a:rPr lang="en-US" smtClean="0"/>
              <a:t>mL</a:t>
            </a:r>
          </a:p>
          <a:p>
            <a:r>
              <a:rPr lang="en-US" smtClean="0"/>
              <a:t>dL</a:t>
            </a:r>
          </a:p>
          <a:p>
            <a:r>
              <a:rPr lang="en-US" smtClean="0"/>
              <a:t>100</a:t>
            </a:r>
          </a:p>
          <a:p>
            <a:r>
              <a:rPr lang="en-US" smtClean="0"/>
              <a:t>1</a:t>
            </a:r>
          </a:p>
          <a:p>
            <a:r>
              <a:rPr lang="en-US" smtClean="0"/>
              <a:t>4.5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Problem #6</a:t>
            </a:r>
          </a:p>
          <a:p>
            <a:r>
              <a:rPr lang="en-US" smtClean="0"/>
              <a:t>Convert 450 milliliters to dL</a:t>
            </a:r>
          </a:p>
          <a:p>
            <a:r>
              <a:rPr lang="en-US" smtClean="0"/>
              <a:t>450 mL</a:t>
            </a:r>
          </a:p>
          <a:p>
            <a:r>
              <a:rPr lang="en-US" smtClean="0"/>
              <a:t>=</a:t>
            </a:r>
          </a:p>
          <a:p>
            <a:r>
              <a:rPr lang="en-US" smtClean="0"/>
              <a:t>dL</a:t>
            </a:r>
          </a:p>
          <a:p>
            <a:r>
              <a:rPr lang="en-US" smtClean="0"/>
              <a:t>mL</a:t>
            </a:r>
          </a:p>
          <a:p>
            <a:r>
              <a:rPr lang="en-US" smtClean="0"/>
              <a:t>dL</a:t>
            </a:r>
          </a:p>
          <a:p>
            <a:r>
              <a:rPr lang="en-US" smtClean="0"/>
              <a:t>100</a:t>
            </a:r>
          </a:p>
          <a:p>
            <a:r>
              <a:rPr lang="en-US" smtClean="0"/>
              <a:t>1</a:t>
            </a:r>
          </a:p>
          <a:p>
            <a:r>
              <a:rPr lang="en-US" smtClean="0"/>
              <a:t>4.5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01220129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Problem #7</a:t>
            </a:r>
          </a:p>
          <a:p>
            <a:r>
              <a:rPr lang="en-US" smtClean="0"/>
              <a:t>Convert 10 kilograms to grams</a:t>
            </a:r>
          </a:p>
          <a:p>
            <a:r>
              <a:rPr lang="en-US" smtClean="0"/>
              <a:t>10 kg</a:t>
            </a:r>
          </a:p>
          <a:p>
            <a:r>
              <a:rPr lang="en-US" smtClean="0"/>
              <a:t>=</a:t>
            </a:r>
          </a:p>
          <a:p>
            <a:r>
              <a:rPr lang="en-US" smtClean="0"/>
              <a:t>g</a:t>
            </a:r>
          </a:p>
          <a:p>
            <a:r>
              <a:rPr lang="en-US" smtClean="0"/>
              <a:t>kg</a:t>
            </a:r>
          </a:p>
          <a:p>
            <a:r>
              <a:rPr lang="en-US" smtClean="0"/>
              <a:t>g</a:t>
            </a:r>
          </a:p>
          <a:p>
            <a:r>
              <a:rPr lang="en-US" smtClean="0"/>
              <a:t>1</a:t>
            </a:r>
          </a:p>
          <a:p>
            <a:r>
              <a:rPr lang="en-US" smtClean="0"/>
              <a:t>1 000</a:t>
            </a:r>
          </a:p>
          <a:p>
            <a:r>
              <a:rPr lang="en-US" smtClean="0"/>
              <a:t>10 000</a:t>
            </a:r>
          </a:p>
          <a:p>
            <a:r>
              <a:rPr lang="en-US" smtClean="0"/>
              <a:t>= 1x104 g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Problem #7</a:t>
            </a:r>
          </a:p>
          <a:p>
            <a:r>
              <a:rPr lang="en-US" smtClean="0"/>
              <a:t>Convert 10 kilograms to grams</a:t>
            </a:r>
          </a:p>
          <a:p>
            <a:r>
              <a:rPr lang="en-US" smtClean="0"/>
              <a:t>10 kg</a:t>
            </a:r>
          </a:p>
          <a:p>
            <a:r>
              <a:rPr lang="en-US" smtClean="0"/>
              <a:t>=</a:t>
            </a:r>
          </a:p>
          <a:p>
            <a:r>
              <a:rPr lang="en-US" smtClean="0"/>
              <a:t>g</a:t>
            </a:r>
          </a:p>
          <a:p>
            <a:r>
              <a:rPr lang="en-US" smtClean="0"/>
              <a:t>kg</a:t>
            </a:r>
          </a:p>
          <a:p>
            <a:r>
              <a:rPr lang="en-US" smtClean="0"/>
              <a:t>g</a:t>
            </a:r>
          </a:p>
          <a:p>
            <a:r>
              <a:rPr lang="en-US" smtClean="0"/>
              <a:t>1</a:t>
            </a:r>
          </a:p>
          <a:p>
            <a:r>
              <a:rPr lang="en-US" smtClean="0"/>
              <a:t>1 000</a:t>
            </a:r>
          </a:p>
          <a:p>
            <a:r>
              <a:rPr lang="en-US" smtClean="0"/>
              <a:t>10 000</a:t>
            </a:r>
          </a:p>
          <a:p>
            <a:r>
              <a:rPr lang="en-US" smtClean="0"/>
              <a:t>= 1x104 g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22282992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Problem #8</a:t>
            </a:r>
          </a:p>
          <a:p>
            <a:r>
              <a:rPr lang="en-US" smtClean="0"/>
              <a:t>Convert 935 mg to cg</a:t>
            </a:r>
          </a:p>
          <a:p>
            <a:r>
              <a:rPr lang="en-US" smtClean="0"/>
              <a:t>935 mg</a:t>
            </a:r>
          </a:p>
          <a:p>
            <a:r>
              <a:rPr lang="en-US" smtClean="0"/>
              <a:t>=</a:t>
            </a:r>
          </a:p>
          <a:p>
            <a:r>
              <a:rPr lang="en-US" smtClean="0"/>
              <a:t>cg</a:t>
            </a:r>
          </a:p>
          <a:p>
            <a:r>
              <a:rPr lang="en-US" smtClean="0"/>
              <a:t>mg</a:t>
            </a:r>
          </a:p>
          <a:p>
            <a:r>
              <a:rPr lang="en-US" smtClean="0"/>
              <a:t>cg</a:t>
            </a:r>
          </a:p>
          <a:p>
            <a:r>
              <a:rPr lang="en-US" smtClean="0"/>
              <a:t>10</a:t>
            </a:r>
          </a:p>
          <a:p>
            <a:r>
              <a:rPr lang="en-US" smtClean="0"/>
              <a:t>1</a:t>
            </a:r>
          </a:p>
          <a:p>
            <a:r>
              <a:rPr lang="en-US" smtClean="0"/>
              <a:t>93.5</a:t>
            </a:r>
          </a:p>
          <a:p>
            <a:r>
              <a:rPr lang="en-US" smtClean="0"/>
              <a:t>= 9.35x101 cg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Problem #8</a:t>
            </a:r>
          </a:p>
          <a:p>
            <a:r>
              <a:rPr lang="en-US" smtClean="0"/>
              <a:t>Convert 935 mg to cg</a:t>
            </a:r>
          </a:p>
          <a:p>
            <a:r>
              <a:rPr lang="en-US" smtClean="0"/>
              <a:t>935 mg</a:t>
            </a:r>
          </a:p>
          <a:p>
            <a:r>
              <a:rPr lang="en-US" smtClean="0"/>
              <a:t>=</a:t>
            </a:r>
          </a:p>
          <a:p>
            <a:r>
              <a:rPr lang="en-US" smtClean="0"/>
              <a:t>cg</a:t>
            </a:r>
          </a:p>
          <a:p>
            <a:r>
              <a:rPr lang="en-US" smtClean="0"/>
              <a:t>mg</a:t>
            </a:r>
          </a:p>
          <a:p>
            <a:r>
              <a:rPr lang="en-US" smtClean="0"/>
              <a:t>cg</a:t>
            </a:r>
          </a:p>
          <a:p>
            <a:r>
              <a:rPr lang="en-US" smtClean="0"/>
              <a:t>10</a:t>
            </a:r>
          </a:p>
          <a:p>
            <a:r>
              <a:rPr lang="en-US" smtClean="0"/>
              <a:t>1</a:t>
            </a:r>
          </a:p>
          <a:p>
            <a:r>
              <a:rPr lang="en-US" smtClean="0"/>
              <a:t>93.5</a:t>
            </a:r>
          </a:p>
          <a:p>
            <a:r>
              <a:rPr lang="en-US" smtClean="0"/>
              <a:t>= 9.35x101 cg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4871596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89F44-941D-4C53-9FA2-55C8F21D6BA6}" type="datetimeFigureOut">
              <a:rPr lang="en-US" smtClean="0"/>
              <a:pPr/>
              <a:t>9/2/2015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6EFD94-40B7-4151-85E6-6FE65A92DE42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89F44-941D-4C53-9FA2-55C8F21D6BA6}" type="datetimeFigureOut">
              <a:rPr lang="en-US" smtClean="0"/>
              <a:pPr/>
              <a:t>9/2/2015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6EFD94-40B7-4151-85E6-6FE65A92DE42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89F44-941D-4C53-9FA2-55C8F21D6BA6}" type="datetimeFigureOut">
              <a:rPr lang="en-US" smtClean="0"/>
              <a:pPr/>
              <a:t>9/2/2015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6EFD94-40B7-4151-85E6-6FE65A92DE42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89F44-941D-4C53-9FA2-55C8F21D6BA6}" type="datetimeFigureOut">
              <a:rPr lang="en-US" smtClean="0"/>
              <a:pPr/>
              <a:t>9/2/2015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6EFD94-40B7-4151-85E6-6FE65A92DE42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89F44-941D-4C53-9FA2-55C8F21D6BA6}" type="datetimeFigureOut">
              <a:rPr lang="en-US" smtClean="0"/>
              <a:pPr/>
              <a:t>9/2/2015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6EFD94-40B7-4151-85E6-6FE65A92DE42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89F44-941D-4C53-9FA2-55C8F21D6BA6}" type="datetimeFigureOut">
              <a:rPr lang="en-US" smtClean="0"/>
              <a:pPr/>
              <a:t>9/2/2015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6EFD94-40B7-4151-85E6-6FE65A92DE42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89F44-941D-4C53-9FA2-55C8F21D6BA6}" type="datetimeFigureOut">
              <a:rPr lang="en-US" smtClean="0"/>
              <a:pPr/>
              <a:t>9/2/2015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6EFD94-40B7-4151-85E6-6FE65A92DE42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89F44-941D-4C53-9FA2-55C8F21D6BA6}" type="datetimeFigureOut">
              <a:rPr lang="en-US" smtClean="0"/>
              <a:pPr/>
              <a:t>9/2/2015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6EFD94-40B7-4151-85E6-6FE65A92DE42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89F44-941D-4C53-9FA2-55C8F21D6BA6}" type="datetimeFigureOut">
              <a:rPr lang="en-US" smtClean="0"/>
              <a:pPr/>
              <a:t>9/2/2015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6EFD94-40B7-4151-85E6-6FE65A92DE42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89F44-941D-4C53-9FA2-55C8F21D6BA6}" type="datetimeFigureOut">
              <a:rPr lang="en-US" smtClean="0"/>
              <a:pPr/>
              <a:t>9/2/2015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6EFD94-40B7-4151-85E6-6FE65A92DE42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89F44-941D-4C53-9FA2-55C8F21D6BA6}" type="datetimeFigureOut">
              <a:rPr lang="en-US" smtClean="0"/>
              <a:pPr/>
              <a:t>9/2/2015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6EFD94-40B7-4151-85E6-6FE65A92DE42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989F44-941D-4C53-9FA2-55C8F21D6BA6}" type="datetimeFigureOut">
              <a:rPr lang="en-US" smtClean="0"/>
              <a:pPr/>
              <a:t>9/2/2015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6EFD94-40B7-4151-85E6-6FE65A92DE42}" type="slidenum">
              <a:rPr lang="en-US" smtClean="0"/>
              <a:pPr/>
              <a:t>‹№›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0"/>
            <a:ext cx="7772400" cy="2000250"/>
          </a:xfrm>
        </p:spPr>
        <p:txBody>
          <a:bodyPr>
            <a:noAutofit/>
          </a:bodyPr>
          <a:lstStyle/>
          <a:p>
            <a:r>
              <a:rPr lang="en-US" sz="6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Metric Conversion Practice</a:t>
            </a:r>
            <a:endParaRPr lang="en-US" sz="6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en-US" sz="5400" b="1" u="sng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Problem #9</a:t>
            </a:r>
            <a:endParaRPr lang="en-US" sz="5400" b="1" u="sng" dirty="0">
              <a:solidFill>
                <a:srgbClr val="00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197590" y="990600"/>
            <a:ext cx="6072496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Convert</a:t>
            </a:r>
            <a:r>
              <a:rPr lang="en-US" sz="4400" b="1" dirty="0" smtClean="0">
                <a:latin typeface="Comic Sans MS" pitchFamily="66" charset="0"/>
              </a:rPr>
              <a:t> </a:t>
            </a:r>
            <a:r>
              <a:rPr lang="en-US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5.2 kg to mg</a:t>
            </a:r>
            <a:endParaRPr lang="en-US" sz="4400" b="1" dirty="0">
              <a:latin typeface="Comic Sans MS" pitchFamily="66" charset="0"/>
            </a:endParaRPr>
          </a:p>
        </p:txBody>
      </p:sp>
      <p:cxnSp>
        <p:nvCxnSpPr>
          <p:cNvPr id="6" name="Straight Connector 5"/>
          <p:cNvCxnSpPr/>
          <p:nvPr/>
        </p:nvCxnSpPr>
        <p:spPr>
          <a:xfrm>
            <a:off x="457200" y="3124200"/>
            <a:ext cx="6477000" cy="1588"/>
          </a:xfrm>
          <a:prstGeom prst="line">
            <a:avLst/>
          </a:prstGeom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rot="5400000">
            <a:off x="1677194" y="3200400"/>
            <a:ext cx="1828006" cy="794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304800" y="2286000"/>
            <a:ext cx="1968809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5.2 kg</a:t>
            </a:r>
            <a:endParaRPr lang="en-US" sz="4400" b="1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239000" y="2667000"/>
            <a:ext cx="52931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=</a:t>
            </a:r>
            <a:endParaRPr lang="en-US" sz="4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8001000" y="2514600"/>
            <a:ext cx="1143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mg</a:t>
            </a:r>
            <a:endParaRPr lang="en-US" sz="4400" b="1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343400" y="3276600"/>
            <a:ext cx="788999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kg</a:t>
            </a:r>
            <a:endParaRPr lang="en-US" sz="4400" b="1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867400" y="2286000"/>
            <a:ext cx="1066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mg</a:t>
            </a:r>
            <a:endParaRPr lang="en-US" sz="4400" b="1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733800" y="3276600"/>
            <a:ext cx="52931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1</a:t>
            </a:r>
            <a:endParaRPr lang="en-US" sz="4400" b="1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667000" y="2286000"/>
            <a:ext cx="308770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1 000 000</a:t>
            </a:r>
            <a:endParaRPr lang="en-US" sz="4400" b="1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038600" y="4419600"/>
            <a:ext cx="4876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= 5 200 000 mg</a:t>
            </a:r>
            <a:endParaRPr lang="en-US" sz="4400" b="1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4114800" y="5562600"/>
            <a:ext cx="394370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= 5.2x10</a:t>
            </a:r>
            <a:r>
              <a:rPr lang="en-US" sz="4400" b="1" baseline="300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6</a:t>
            </a:r>
            <a:r>
              <a:rPr lang="en-US" sz="44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mg</a:t>
            </a:r>
            <a:endParaRPr lang="en-US" sz="4400" b="1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5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  <p:bldP spid="15" grpId="0"/>
      <p:bldP spid="16" grpId="0"/>
      <p:bldP spid="17" grpId="0"/>
      <p:bldP spid="18" grpId="0"/>
      <p:bldP spid="20" grpId="0"/>
      <p:bldP spid="2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en-US" sz="5400" b="1" u="sng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Problem #10</a:t>
            </a:r>
            <a:endParaRPr lang="en-US" sz="5400" b="1" u="sng" dirty="0">
              <a:solidFill>
                <a:srgbClr val="00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197590" y="990600"/>
            <a:ext cx="665118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Convert</a:t>
            </a:r>
            <a:r>
              <a:rPr lang="en-US" sz="4400" b="1" dirty="0" smtClean="0">
                <a:latin typeface="Comic Sans MS" pitchFamily="66" charset="0"/>
              </a:rPr>
              <a:t> </a:t>
            </a:r>
            <a:r>
              <a:rPr lang="en-US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175 </a:t>
            </a:r>
            <a:r>
              <a:rPr lang="en-US" sz="4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mL</a:t>
            </a:r>
            <a:r>
              <a:rPr lang="en-US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to cm</a:t>
            </a:r>
            <a:r>
              <a:rPr lang="en-US" sz="4400" b="1" baseline="30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3</a:t>
            </a:r>
            <a:endParaRPr lang="en-US" sz="4400" b="1" baseline="30000" dirty="0">
              <a:latin typeface="Comic Sans MS" pitchFamily="66" charset="0"/>
            </a:endParaRPr>
          </a:p>
        </p:txBody>
      </p:sp>
      <p:cxnSp>
        <p:nvCxnSpPr>
          <p:cNvPr id="6" name="Straight Connector 5"/>
          <p:cNvCxnSpPr/>
          <p:nvPr/>
        </p:nvCxnSpPr>
        <p:spPr>
          <a:xfrm>
            <a:off x="457200" y="3124200"/>
            <a:ext cx="5029200" cy="1588"/>
          </a:xfrm>
          <a:prstGeom prst="line">
            <a:avLst/>
          </a:prstGeom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rot="5400000">
            <a:off x="1677194" y="3200400"/>
            <a:ext cx="1828006" cy="794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304800" y="2286000"/>
            <a:ext cx="221246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175 </a:t>
            </a:r>
            <a:r>
              <a:rPr lang="en-US" sz="4400" b="1" dirty="0" err="1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mL</a:t>
            </a:r>
            <a:endParaRPr lang="en-US" sz="4400" b="1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719088" y="2667000"/>
            <a:ext cx="52931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=</a:t>
            </a:r>
            <a:endParaRPr lang="en-US" sz="4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772400" y="2590800"/>
            <a:ext cx="13716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cm</a:t>
            </a:r>
            <a:r>
              <a:rPr lang="en-US" sz="4400" b="1" baseline="300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3</a:t>
            </a:r>
            <a:endParaRPr lang="en-US" sz="4400" b="1" baseline="30000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343400" y="3276600"/>
            <a:ext cx="17526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 err="1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mL</a:t>
            </a:r>
            <a:endParaRPr lang="en-US" sz="4400" b="1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419600" y="2202359"/>
            <a:ext cx="19812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cm</a:t>
            </a:r>
            <a:r>
              <a:rPr lang="en-US" sz="4400" b="1" baseline="300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3</a:t>
            </a:r>
            <a:endParaRPr lang="en-US" sz="4400" b="1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509288" y="3276600"/>
            <a:ext cx="52931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1</a:t>
            </a:r>
            <a:endParaRPr lang="en-US" sz="4400" b="1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505200" y="2209800"/>
            <a:ext cx="52931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1</a:t>
            </a:r>
            <a:endParaRPr lang="en-US" sz="4400" b="1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400800" y="2583359"/>
            <a:ext cx="121860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175</a:t>
            </a:r>
            <a:endParaRPr lang="en-US" sz="4400" b="1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4648200" y="4724400"/>
            <a:ext cx="462338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= 1.75x10</a:t>
            </a:r>
            <a:r>
              <a:rPr lang="en-US" sz="4400" b="1" baseline="300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2</a:t>
            </a:r>
            <a:r>
              <a:rPr lang="en-US" sz="44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cm</a:t>
            </a:r>
            <a:r>
              <a:rPr lang="en-US" sz="4400" b="1" baseline="300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3</a:t>
            </a:r>
            <a:endParaRPr lang="en-US" sz="4400" b="1" baseline="30000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5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  <p:bldP spid="15" grpId="0"/>
      <p:bldP spid="16" grpId="0"/>
      <p:bldP spid="17" grpId="0"/>
      <p:bldP spid="18" grpId="0"/>
      <p:bldP spid="20" grpId="0"/>
      <p:bldP spid="2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en-US" sz="5400" b="1" u="sng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Problem #1</a:t>
            </a:r>
            <a:endParaRPr lang="en-US" sz="5400" b="1" u="sng" dirty="0">
              <a:solidFill>
                <a:srgbClr val="00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66800" y="990600"/>
            <a:ext cx="717536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Convert</a:t>
            </a:r>
            <a:r>
              <a:rPr lang="en-US" sz="4400" b="1" dirty="0" smtClean="0">
                <a:latin typeface="Comic Sans MS" pitchFamily="66" charset="0"/>
              </a:rPr>
              <a:t> </a:t>
            </a:r>
            <a:r>
              <a:rPr lang="en-US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400 </a:t>
            </a:r>
            <a:r>
              <a:rPr lang="en-US" sz="4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mL</a:t>
            </a:r>
            <a:r>
              <a:rPr lang="en-US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to Liters</a:t>
            </a:r>
            <a:endParaRPr lang="en-US" sz="4400" b="1" dirty="0">
              <a:latin typeface="Comic Sans MS" pitchFamily="66" charset="0"/>
            </a:endParaRPr>
          </a:p>
        </p:txBody>
      </p:sp>
      <p:cxnSp>
        <p:nvCxnSpPr>
          <p:cNvPr id="6" name="Straight Connector 5"/>
          <p:cNvCxnSpPr/>
          <p:nvPr/>
        </p:nvCxnSpPr>
        <p:spPr>
          <a:xfrm>
            <a:off x="457200" y="3124200"/>
            <a:ext cx="5029200" cy="1588"/>
          </a:xfrm>
          <a:prstGeom prst="line">
            <a:avLst/>
          </a:prstGeom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rot="5400000">
            <a:off x="1677194" y="3200400"/>
            <a:ext cx="1828006" cy="794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381000" y="2286000"/>
            <a:ext cx="221246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400 </a:t>
            </a:r>
            <a:r>
              <a:rPr lang="en-US" sz="4400" b="1" dirty="0" err="1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mL</a:t>
            </a:r>
            <a:endParaRPr lang="en-US" sz="4400" b="1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715000" y="2743200"/>
            <a:ext cx="52931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=</a:t>
            </a:r>
            <a:endParaRPr lang="en-US" sz="4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848600" y="2590800"/>
            <a:ext cx="5334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L</a:t>
            </a:r>
            <a:endParaRPr lang="en-US" sz="4400" b="1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572000" y="3276600"/>
            <a:ext cx="933269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 err="1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mL</a:t>
            </a:r>
            <a:endParaRPr lang="en-US" sz="4400" b="1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572000" y="2278559"/>
            <a:ext cx="5334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L</a:t>
            </a:r>
            <a:endParaRPr lang="en-US" sz="4400" b="1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819400" y="3276600"/>
            <a:ext cx="180850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1 000</a:t>
            </a:r>
            <a:endParaRPr lang="en-US" sz="4400" b="1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657600" y="2286000"/>
            <a:ext cx="52931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1</a:t>
            </a:r>
            <a:endParaRPr lang="en-US" sz="4400" b="1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324600" y="2590800"/>
            <a:ext cx="146386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.400</a:t>
            </a:r>
            <a:endParaRPr lang="en-US" sz="4400" b="1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735636" y="4191000"/>
            <a:ext cx="226536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= 0.4 L</a:t>
            </a:r>
            <a:endParaRPr lang="en-US" sz="4400" b="1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715000" y="5257800"/>
            <a:ext cx="315663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= 4x10</a:t>
            </a:r>
            <a:r>
              <a:rPr lang="en-US" sz="4400" b="1" baseline="300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-1</a:t>
            </a:r>
            <a:r>
              <a:rPr lang="en-US" sz="44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L</a:t>
            </a:r>
            <a:endParaRPr lang="en-US" sz="4400" b="1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5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6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  <p:bldP spid="15" grpId="0"/>
      <p:bldP spid="16" grpId="0"/>
      <p:bldP spid="17" grpId="0"/>
      <p:bldP spid="18" grpId="0"/>
      <p:bldP spid="20" grpId="0"/>
      <p:bldP spid="21" grpId="0"/>
      <p:bldP spid="2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en-US" sz="5400" b="1" u="sng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Problem #2</a:t>
            </a:r>
            <a:endParaRPr lang="en-US" sz="5400" b="1" u="sng" dirty="0">
              <a:solidFill>
                <a:srgbClr val="00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66800" y="990600"/>
            <a:ext cx="724108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Convert</a:t>
            </a:r>
            <a:r>
              <a:rPr lang="en-US" sz="4400" b="1" dirty="0" smtClean="0">
                <a:latin typeface="Comic Sans MS" pitchFamily="66" charset="0"/>
              </a:rPr>
              <a:t> </a:t>
            </a:r>
            <a:r>
              <a:rPr lang="en-US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10 meters to mm</a:t>
            </a:r>
            <a:endParaRPr lang="en-US" sz="4400" b="1" dirty="0">
              <a:latin typeface="Comic Sans MS" pitchFamily="66" charset="0"/>
            </a:endParaRPr>
          </a:p>
        </p:txBody>
      </p:sp>
      <p:cxnSp>
        <p:nvCxnSpPr>
          <p:cNvPr id="6" name="Straight Connector 5"/>
          <p:cNvCxnSpPr/>
          <p:nvPr/>
        </p:nvCxnSpPr>
        <p:spPr>
          <a:xfrm>
            <a:off x="457200" y="3124200"/>
            <a:ext cx="5029200" cy="1588"/>
          </a:xfrm>
          <a:prstGeom prst="line">
            <a:avLst/>
          </a:prstGeom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rot="5400000">
            <a:off x="1677194" y="3200400"/>
            <a:ext cx="1828006" cy="794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729164" y="2286000"/>
            <a:ext cx="1556836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10 m</a:t>
            </a:r>
            <a:endParaRPr lang="en-US" sz="4400" b="1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715000" y="2743200"/>
            <a:ext cx="52931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=</a:t>
            </a:r>
            <a:endParaRPr lang="en-US" sz="4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8229600" y="2590800"/>
            <a:ext cx="1143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mm</a:t>
            </a:r>
            <a:endParaRPr lang="en-US" sz="4400" b="1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572000" y="3276600"/>
            <a:ext cx="622286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m</a:t>
            </a:r>
            <a:endParaRPr lang="en-US" sz="4400" b="1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495800" y="2278559"/>
            <a:ext cx="1066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mm</a:t>
            </a:r>
            <a:endParaRPr lang="en-US" sz="4400" b="1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505200" y="3276600"/>
            <a:ext cx="52931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1</a:t>
            </a:r>
            <a:endParaRPr lang="en-US" sz="4400" b="1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743200" y="2286000"/>
            <a:ext cx="180850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1 000</a:t>
            </a:r>
            <a:endParaRPr lang="en-US" sz="4400" b="1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172200" y="2590800"/>
            <a:ext cx="215315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10 000</a:t>
            </a:r>
            <a:endParaRPr lang="en-US" sz="4400" b="1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715000" y="3886200"/>
            <a:ext cx="3491661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= 1x10</a:t>
            </a:r>
            <a:r>
              <a:rPr lang="en-US" sz="4400" b="1" baseline="300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4</a:t>
            </a:r>
            <a:r>
              <a:rPr lang="en-US" sz="44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mm</a:t>
            </a:r>
            <a:endParaRPr lang="en-US" sz="4400" b="1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5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  <p:bldP spid="15" grpId="0"/>
      <p:bldP spid="16" grpId="0"/>
      <p:bldP spid="17" grpId="0"/>
      <p:bldP spid="18" grpId="0"/>
      <p:bldP spid="20" grpId="0"/>
      <p:bldP spid="2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en-US" sz="5400" b="1" u="sng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Problem #3</a:t>
            </a:r>
            <a:endParaRPr lang="en-US" sz="5400" b="1" u="sng" dirty="0">
              <a:solidFill>
                <a:srgbClr val="00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66800" y="990600"/>
            <a:ext cx="6686446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Convert</a:t>
            </a:r>
            <a:r>
              <a:rPr lang="en-US" sz="4400" b="1" dirty="0" smtClean="0">
                <a:latin typeface="Comic Sans MS" pitchFamily="66" charset="0"/>
              </a:rPr>
              <a:t> </a:t>
            </a:r>
            <a:r>
              <a:rPr lang="en-US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73 grams to kg</a:t>
            </a:r>
            <a:endParaRPr lang="en-US" sz="4400" b="1" dirty="0">
              <a:latin typeface="Comic Sans MS" pitchFamily="66" charset="0"/>
            </a:endParaRPr>
          </a:p>
        </p:txBody>
      </p:sp>
      <p:cxnSp>
        <p:nvCxnSpPr>
          <p:cNvPr id="6" name="Straight Connector 5"/>
          <p:cNvCxnSpPr/>
          <p:nvPr/>
        </p:nvCxnSpPr>
        <p:spPr>
          <a:xfrm>
            <a:off x="457200" y="3124200"/>
            <a:ext cx="5029200" cy="1588"/>
          </a:xfrm>
          <a:prstGeom prst="line">
            <a:avLst/>
          </a:prstGeom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rot="5400000">
            <a:off x="1677194" y="3200400"/>
            <a:ext cx="1828006" cy="794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729164" y="2286000"/>
            <a:ext cx="141897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73 g</a:t>
            </a:r>
            <a:endParaRPr lang="en-US" sz="4400" b="1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715000" y="2743200"/>
            <a:ext cx="52931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=</a:t>
            </a:r>
            <a:endParaRPr lang="en-US" sz="4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8229600" y="2590800"/>
            <a:ext cx="1143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kg</a:t>
            </a:r>
            <a:endParaRPr lang="en-US" sz="4400" b="1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572000" y="3276600"/>
            <a:ext cx="48442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g</a:t>
            </a:r>
            <a:endParaRPr lang="en-US" sz="4400" b="1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495800" y="2278559"/>
            <a:ext cx="1066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kg</a:t>
            </a:r>
            <a:endParaRPr lang="en-US" sz="4400" b="1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819400" y="3276600"/>
            <a:ext cx="180850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1 000</a:t>
            </a:r>
            <a:endParaRPr lang="en-US" sz="4400" b="1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661688" y="2286000"/>
            <a:ext cx="52931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1</a:t>
            </a:r>
            <a:endParaRPr lang="en-US" sz="4400" b="1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344892" y="2590800"/>
            <a:ext cx="180850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0.073</a:t>
            </a:r>
            <a:endParaRPr lang="en-US" sz="4400" b="1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4953000" y="4191000"/>
            <a:ext cx="403988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= 7.3x10</a:t>
            </a:r>
            <a:r>
              <a:rPr lang="en-US" sz="4400" b="1" baseline="300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-2</a:t>
            </a:r>
            <a:r>
              <a:rPr lang="en-US" sz="44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kg</a:t>
            </a:r>
            <a:endParaRPr lang="en-US" sz="4400" b="1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5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  <p:bldP spid="15" grpId="0"/>
      <p:bldP spid="16" grpId="0"/>
      <p:bldP spid="17" grpId="0"/>
      <p:bldP spid="18" grpId="0"/>
      <p:bldP spid="20" grpId="0"/>
      <p:bldP spid="2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en-US" sz="5400" b="1" u="sng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Problem #4</a:t>
            </a:r>
            <a:endParaRPr lang="en-US" sz="5400" b="1" u="sng" dirty="0">
              <a:solidFill>
                <a:srgbClr val="00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81000" y="990600"/>
            <a:ext cx="847379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Convert</a:t>
            </a:r>
            <a:r>
              <a:rPr lang="en-US" sz="4400" b="1" dirty="0" smtClean="0">
                <a:latin typeface="Comic Sans MS" pitchFamily="66" charset="0"/>
              </a:rPr>
              <a:t> </a:t>
            </a:r>
            <a:r>
              <a:rPr lang="en-US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0.02 kilometers to m</a:t>
            </a:r>
            <a:endParaRPr lang="en-US" sz="4400" b="1" dirty="0">
              <a:latin typeface="Comic Sans MS" pitchFamily="66" charset="0"/>
            </a:endParaRPr>
          </a:p>
        </p:txBody>
      </p:sp>
      <p:cxnSp>
        <p:nvCxnSpPr>
          <p:cNvPr id="6" name="Straight Connector 5"/>
          <p:cNvCxnSpPr/>
          <p:nvPr/>
        </p:nvCxnSpPr>
        <p:spPr>
          <a:xfrm>
            <a:off x="457200" y="3124200"/>
            <a:ext cx="5029200" cy="1588"/>
          </a:xfrm>
          <a:prstGeom prst="line">
            <a:avLst/>
          </a:prstGeom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rot="5400000">
            <a:off x="1677194" y="3200400"/>
            <a:ext cx="1828006" cy="794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152400" y="2286000"/>
            <a:ext cx="245131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0.02 km</a:t>
            </a:r>
            <a:endParaRPr lang="en-US" sz="4400" b="1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715000" y="2743200"/>
            <a:ext cx="52931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=</a:t>
            </a:r>
            <a:endParaRPr lang="en-US" sz="4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543800" y="2583359"/>
            <a:ext cx="1143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m</a:t>
            </a:r>
            <a:endParaRPr lang="en-US" sz="4400" b="1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572000" y="3276600"/>
            <a:ext cx="926857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km</a:t>
            </a:r>
            <a:endParaRPr lang="en-US" sz="4400" b="1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648200" y="2278559"/>
            <a:ext cx="1066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m</a:t>
            </a:r>
            <a:endParaRPr lang="en-US" sz="4400" b="1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657600" y="3276600"/>
            <a:ext cx="52931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1</a:t>
            </a:r>
            <a:endParaRPr lang="en-US" sz="4400" b="1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819400" y="2286000"/>
            <a:ext cx="180850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1 000</a:t>
            </a:r>
            <a:endParaRPr lang="en-US" sz="4400" b="1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553200" y="2590800"/>
            <a:ext cx="873957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20</a:t>
            </a:r>
            <a:endParaRPr lang="en-US" sz="4400" b="1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715000" y="4191000"/>
            <a:ext cx="3054041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= 2x10</a:t>
            </a:r>
            <a:r>
              <a:rPr lang="en-US" sz="4400" b="1" baseline="300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1</a:t>
            </a:r>
            <a:r>
              <a:rPr lang="en-US" sz="44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m</a:t>
            </a:r>
            <a:endParaRPr lang="en-US" sz="4400" b="1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5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  <p:bldP spid="15" grpId="0"/>
      <p:bldP spid="16" grpId="0"/>
      <p:bldP spid="17" grpId="0"/>
      <p:bldP spid="18" grpId="0"/>
      <p:bldP spid="20" grpId="0"/>
      <p:bldP spid="2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en-US" sz="5400" b="1" u="sng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Problem #5</a:t>
            </a:r>
            <a:endParaRPr lang="en-US" sz="5400" b="1" u="sng" dirty="0">
              <a:solidFill>
                <a:srgbClr val="00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81000" y="990600"/>
            <a:ext cx="812914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Convert</a:t>
            </a:r>
            <a:r>
              <a:rPr lang="en-US" sz="4400" b="1" dirty="0" smtClean="0">
                <a:latin typeface="Comic Sans MS" pitchFamily="66" charset="0"/>
              </a:rPr>
              <a:t> </a:t>
            </a:r>
            <a:r>
              <a:rPr lang="en-US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20 centimeters to m</a:t>
            </a:r>
            <a:endParaRPr lang="en-US" sz="4400" b="1" dirty="0">
              <a:latin typeface="Comic Sans MS" pitchFamily="66" charset="0"/>
            </a:endParaRPr>
          </a:p>
        </p:txBody>
      </p:sp>
      <p:cxnSp>
        <p:nvCxnSpPr>
          <p:cNvPr id="6" name="Straight Connector 5"/>
          <p:cNvCxnSpPr/>
          <p:nvPr/>
        </p:nvCxnSpPr>
        <p:spPr>
          <a:xfrm>
            <a:off x="457200" y="3124200"/>
            <a:ext cx="5029200" cy="1588"/>
          </a:xfrm>
          <a:prstGeom prst="line">
            <a:avLst/>
          </a:prstGeom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rot="5400000">
            <a:off x="1677194" y="3200400"/>
            <a:ext cx="1828006" cy="794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515220" y="2286000"/>
            <a:ext cx="184698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20 cm</a:t>
            </a:r>
            <a:endParaRPr lang="en-US" sz="4400" b="1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715000" y="2743200"/>
            <a:ext cx="52931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=</a:t>
            </a:r>
            <a:endParaRPr lang="en-US" sz="4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8001000" y="2583359"/>
            <a:ext cx="1143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m</a:t>
            </a:r>
            <a:endParaRPr lang="en-US" sz="4400" b="1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572000" y="3276600"/>
            <a:ext cx="926857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cm</a:t>
            </a:r>
            <a:endParaRPr lang="en-US" sz="4400" b="1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648200" y="2278559"/>
            <a:ext cx="1066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m</a:t>
            </a:r>
            <a:endParaRPr lang="en-US" sz="4400" b="1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276600" y="3276600"/>
            <a:ext cx="121860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100</a:t>
            </a:r>
            <a:endParaRPr lang="en-US" sz="4400" b="1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814088" y="2286000"/>
            <a:ext cx="52931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1</a:t>
            </a:r>
            <a:endParaRPr lang="en-US" sz="4400" b="1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400800" y="2590800"/>
            <a:ext cx="146386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0.20</a:t>
            </a:r>
            <a:endParaRPr lang="en-US" sz="4400" b="1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715000" y="4191000"/>
            <a:ext cx="3283271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= 2x10</a:t>
            </a:r>
            <a:r>
              <a:rPr lang="en-US" sz="4400" b="1" baseline="300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-1</a:t>
            </a:r>
            <a:r>
              <a:rPr lang="en-US" sz="44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m</a:t>
            </a:r>
            <a:endParaRPr lang="en-US" sz="4400" b="1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5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  <p:bldP spid="15" grpId="0"/>
      <p:bldP spid="16" grpId="0"/>
      <p:bldP spid="17" grpId="0"/>
      <p:bldP spid="18" grpId="0"/>
      <p:bldP spid="20" grpId="0"/>
      <p:bldP spid="2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en-US" sz="5400" b="1" u="sng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Problem #6</a:t>
            </a:r>
            <a:endParaRPr lang="en-US" sz="5400" b="1" u="sng" dirty="0">
              <a:solidFill>
                <a:srgbClr val="00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81000" y="990600"/>
            <a:ext cx="797526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Convert</a:t>
            </a:r>
            <a:r>
              <a:rPr lang="en-US" sz="4400" b="1" dirty="0" smtClean="0">
                <a:latin typeface="Comic Sans MS" pitchFamily="66" charset="0"/>
              </a:rPr>
              <a:t> </a:t>
            </a:r>
            <a:r>
              <a:rPr lang="en-US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450 milliliters to </a:t>
            </a:r>
            <a:r>
              <a:rPr lang="en-US" sz="4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dL</a:t>
            </a:r>
            <a:endParaRPr lang="en-US" sz="4400" b="1" dirty="0">
              <a:latin typeface="Comic Sans MS" pitchFamily="66" charset="0"/>
            </a:endParaRPr>
          </a:p>
        </p:txBody>
      </p:sp>
      <p:cxnSp>
        <p:nvCxnSpPr>
          <p:cNvPr id="6" name="Straight Connector 5"/>
          <p:cNvCxnSpPr/>
          <p:nvPr/>
        </p:nvCxnSpPr>
        <p:spPr>
          <a:xfrm>
            <a:off x="457200" y="3124200"/>
            <a:ext cx="5029200" cy="1588"/>
          </a:xfrm>
          <a:prstGeom prst="line">
            <a:avLst/>
          </a:prstGeom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rot="5400000">
            <a:off x="1677194" y="3200400"/>
            <a:ext cx="1828006" cy="794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304800" y="2286000"/>
            <a:ext cx="221246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450 </a:t>
            </a:r>
            <a:r>
              <a:rPr lang="en-US" sz="4400" b="1" dirty="0" err="1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mL</a:t>
            </a:r>
            <a:endParaRPr lang="en-US" sz="4400" b="1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715000" y="2743200"/>
            <a:ext cx="52931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=</a:t>
            </a:r>
            <a:endParaRPr lang="en-US" sz="4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848600" y="2590800"/>
            <a:ext cx="1143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 err="1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dL</a:t>
            </a:r>
            <a:endParaRPr lang="en-US" sz="4400" b="1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572000" y="3276600"/>
            <a:ext cx="933269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 err="1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mL</a:t>
            </a:r>
            <a:endParaRPr lang="en-US" sz="4400" b="1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648200" y="2278559"/>
            <a:ext cx="1066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 err="1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dL</a:t>
            </a:r>
            <a:endParaRPr lang="en-US" sz="4400" b="1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276600" y="3276600"/>
            <a:ext cx="121860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100</a:t>
            </a:r>
            <a:endParaRPr lang="en-US" sz="4400" b="1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814088" y="2286000"/>
            <a:ext cx="52931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1</a:t>
            </a:r>
            <a:endParaRPr lang="en-US" sz="4400" b="1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553200" y="2590800"/>
            <a:ext cx="1119217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4.5</a:t>
            </a:r>
            <a:endParaRPr lang="en-US" sz="4400" b="1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  <p:bldP spid="15" grpId="0"/>
      <p:bldP spid="16" grpId="0"/>
      <p:bldP spid="17" grpId="0"/>
      <p:bldP spid="18" grpId="0"/>
      <p:bldP spid="2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en-US" sz="5400" b="1" u="sng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Problem #7</a:t>
            </a:r>
            <a:endParaRPr lang="en-US" sz="5400" b="1" u="sng" dirty="0">
              <a:solidFill>
                <a:srgbClr val="00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81000" y="990600"/>
            <a:ext cx="8592417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Convert</a:t>
            </a:r>
            <a:r>
              <a:rPr lang="en-US" sz="4400" b="1" dirty="0" smtClean="0">
                <a:latin typeface="Comic Sans MS" pitchFamily="66" charset="0"/>
              </a:rPr>
              <a:t> </a:t>
            </a:r>
            <a:r>
              <a:rPr lang="en-US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10 kilograms to grams</a:t>
            </a:r>
            <a:endParaRPr lang="en-US" sz="4400" b="1" dirty="0">
              <a:latin typeface="Comic Sans MS" pitchFamily="66" charset="0"/>
            </a:endParaRPr>
          </a:p>
        </p:txBody>
      </p:sp>
      <p:cxnSp>
        <p:nvCxnSpPr>
          <p:cNvPr id="6" name="Straight Connector 5"/>
          <p:cNvCxnSpPr/>
          <p:nvPr/>
        </p:nvCxnSpPr>
        <p:spPr>
          <a:xfrm>
            <a:off x="457200" y="3124200"/>
            <a:ext cx="5029200" cy="1588"/>
          </a:xfrm>
          <a:prstGeom prst="line">
            <a:avLst/>
          </a:prstGeom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rot="5400000">
            <a:off x="1677194" y="3200400"/>
            <a:ext cx="1828006" cy="794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515220" y="2286000"/>
            <a:ext cx="1723549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10 kg</a:t>
            </a:r>
            <a:endParaRPr lang="en-US" sz="4400" b="1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719088" y="2667000"/>
            <a:ext cx="52931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=</a:t>
            </a:r>
            <a:endParaRPr lang="en-US" sz="4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8572500" y="2590800"/>
            <a:ext cx="1143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g</a:t>
            </a:r>
            <a:endParaRPr lang="en-US" sz="4400" b="1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572000" y="3276600"/>
            <a:ext cx="788999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kg</a:t>
            </a:r>
            <a:endParaRPr lang="en-US" sz="4400" b="1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648200" y="2278559"/>
            <a:ext cx="1066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g</a:t>
            </a:r>
            <a:endParaRPr lang="en-US" sz="4400" b="1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657600" y="3276600"/>
            <a:ext cx="52931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1</a:t>
            </a:r>
            <a:endParaRPr lang="en-US" sz="4400" b="1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667000" y="2286000"/>
            <a:ext cx="180850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1 000</a:t>
            </a:r>
            <a:endParaRPr lang="en-US" sz="4400" b="1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400800" y="2583359"/>
            <a:ext cx="215315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10 000</a:t>
            </a:r>
            <a:endParaRPr lang="en-US" sz="4400" b="1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715000" y="4191000"/>
            <a:ext cx="291618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= 1x10</a:t>
            </a:r>
            <a:r>
              <a:rPr lang="en-US" sz="4400" b="1" baseline="300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4</a:t>
            </a:r>
            <a:r>
              <a:rPr lang="en-US" sz="44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g</a:t>
            </a:r>
            <a:endParaRPr lang="en-US" sz="4400" b="1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5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  <p:bldP spid="15" grpId="0"/>
      <p:bldP spid="16" grpId="0"/>
      <p:bldP spid="17" grpId="0"/>
      <p:bldP spid="18" grpId="0"/>
      <p:bldP spid="20" grpId="0"/>
      <p:bldP spid="2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en-US" sz="5400" b="1" u="sng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Problem #8</a:t>
            </a:r>
            <a:endParaRPr lang="en-US" sz="5400" b="1" u="sng" dirty="0">
              <a:solidFill>
                <a:srgbClr val="00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197590" y="990600"/>
            <a:ext cx="615745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Convert</a:t>
            </a:r>
            <a:r>
              <a:rPr lang="en-US" sz="4400" b="1" dirty="0" smtClean="0">
                <a:latin typeface="Comic Sans MS" pitchFamily="66" charset="0"/>
              </a:rPr>
              <a:t> </a:t>
            </a:r>
            <a:r>
              <a:rPr lang="en-US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935 mg to cg</a:t>
            </a:r>
            <a:endParaRPr lang="en-US" sz="4400" b="1" dirty="0">
              <a:latin typeface="Comic Sans MS" pitchFamily="66" charset="0"/>
            </a:endParaRPr>
          </a:p>
        </p:txBody>
      </p:sp>
      <p:cxnSp>
        <p:nvCxnSpPr>
          <p:cNvPr id="6" name="Straight Connector 5"/>
          <p:cNvCxnSpPr/>
          <p:nvPr/>
        </p:nvCxnSpPr>
        <p:spPr>
          <a:xfrm>
            <a:off x="457200" y="3124200"/>
            <a:ext cx="5029200" cy="1588"/>
          </a:xfrm>
          <a:prstGeom prst="line">
            <a:avLst/>
          </a:prstGeom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rot="5400000">
            <a:off x="1677194" y="3200400"/>
            <a:ext cx="1828006" cy="794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304800" y="2286000"/>
            <a:ext cx="220124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935 mg</a:t>
            </a:r>
            <a:endParaRPr lang="en-US" sz="4400" b="1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719088" y="2667000"/>
            <a:ext cx="52931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=</a:t>
            </a:r>
            <a:endParaRPr lang="en-US" sz="4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8001000" y="2590800"/>
            <a:ext cx="1143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cg</a:t>
            </a:r>
            <a:endParaRPr lang="en-US" sz="4400" b="1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343400" y="3276600"/>
            <a:ext cx="922047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mg</a:t>
            </a:r>
            <a:endParaRPr lang="en-US" sz="4400" b="1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419600" y="2278559"/>
            <a:ext cx="1066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cg</a:t>
            </a:r>
            <a:endParaRPr lang="en-US" sz="4400" b="1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276600" y="3276600"/>
            <a:ext cx="873957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10</a:t>
            </a:r>
            <a:endParaRPr lang="en-US" sz="4400" b="1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505200" y="2209800"/>
            <a:ext cx="52931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1</a:t>
            </a:r>
            <a:endParaRPr lang="en-US" sz="4400" b="1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400800" y="2583359"/>
            <a:ext cx="146386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93.5</a:t>
            </a:r>
            <a:endParaRPr lang="en-US" sz="4400" b="1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003123" y="4343400"/>
            <a:ext cx="4140877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= 9.35x10</a:t>
            </a:r>
            <a:r>
              <a:rPr lang="en-US" sz="4400" b="1" baseline="300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1</a:t>
            </a:r>
            <a:r>
              <a:rPr lang="en-US" sz="44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cg</a:t>
            </a:r>
            <a:endParaRPr lang="en-US" sz="4400" b="1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5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  <p:bldP spid="15" grpId="0"/>
      <p:bldP spid="16" grpId="0"/>
      <p:bldP spid="17" grpId="0"/>
      <p:bldP spid="18" grpId="0"/>
      <p:bldP spid="20" grpId="0"/>
      <p:bldP spid="22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82</TotalTime>
  <Words>651</Words>
  <Application>Microsoft Office PowerPoint</Application>
  <PresentationFormat>Екран (4:3)</PresentationFormat>
  <Paragraphs>333</Paragraphs>
  <Slides>11</Slides>
  <Notes>11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слайдів</vt:lpstr>
      </vt:variant>
      <vt:variant>
        <vt:i4>11</vt:i4>
      </vt:variant>
    </vt:vector>
  </HeadingPairs>
  <TitlesOfParts>
    <vt:vector size="12" baseType="lpstr">
      <vt:lpstr>Office Theme</vt:lpstr>
      <vt:lpstr>Metric Conversion Practice</vt:lpstr>
      <vt:lpstr>Problem #1</vt:lpstr>
      <vt:lpstr>Problem #2</vt:lpstr>
      <vt:lpstr>Problem #3</vt:lpstr>
      <vt:lpstr>Problem #4</vt:lpstr>
      <vt:lpstr>Problem #5</vt:lpstr>
      <vt:lpstr>Problem #6</vt:lpstr>
      <vt:lpstr>Problem #7</vt:lpstr>
      <vt:lpstr>Problem #8</vt:lpstr>
      <vt:lpstr>Problem #9</vt:lpstr>
      <vt:lpstr>Problem #10</vt:lpstr>
    </vt:vector>
  </TitlesOfParts>
  <Company>El Diamante High School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Metric Conversion Practice</dc:title>
  <dc:creator>Teacher</dc:creator>
  <cp:lastModifiedBy>RomaK</cp:lastModifiedBy>
  <cp:revision>25</cp:revision>
  <dcterms:created xsi:type="dcterms:W3CDTF">2009-08-24T15:08:42Z</dcterms:created>
  <dcterms:modified xsi:type="dcterms:W3CDTF">2015-09-02T10:03:23Z</dcterms:modified>
</cp:coreProperties>
</file>