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82" r:id="rId2"/>
    <p:sldId id="368" r:id="rId3"/>
    <p:sldId id="366" r:id="rId4"/>
    <p:sldId id="363" r:id="rId5"/>
    <p:sldId id="364" r:id="rId6"/>
    <p:sldId id="365" r:id="rId7"/>
    <p:sldId id="367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CC"/>
    <a:srgbClr val="333399"/>
    <a:srgbClr val="0000CC"/>
    <a:srgbClr val="000099"/>
    <a:srgbClr val="FFFF00"/>
    <a:srgbClr val="99FFCC"/>
    <a:srgbClr val="0000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28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6693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Metallic Bonding</a:t>
            </a:r>
          </a:p>
          <a:p>
            <a:r>
              <a:rPr lang="en-US" smtClean="0"/>
              <a:t>Strong forces of attraction are responsible for the high melting point of most metals.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5591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atoms combine to form molecules by sharing electrons to form covalent or metallic bonds or by exchanging electrons to form ionic bonds.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618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Metallic Bonding</a:t>
            </a:r>
          </a:p>
          <a:p>
            <a:r>
              <a:rPr lang="en-US" smtClean="0"/>
              <a:t>The chemical bonding that results from the attraction between metal cations and the surrounding sea of electrons</a:t>
            </a:r>
          </a:p>
          <a:p>
            <a:r>
              <a:rPr lang="en-US" smtClean="0"/>
              <a:t>Vacant p and d orbitals in metal's outer energy levels overlap, and allow outer electrons to move freely throughout the metal</a:t>
            </a:r>
          </a:p>
          <a:p>
            <a:r>
              <a:rPr lang="en-US" smtClean="0"/>
              <a:t>Valence electrons do not belong to any one atom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7900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Packing in Metals</a:t>
            </a:r>
          </a:p>
          <a:p>
            <a:r>
              <a:rPr lang="en-US" smtClean="0"/>
              <a:t>Model:  Packing uniform, hard spheres to best use available space.  This is called closest packing.  Each atom has 12 nearest neighbors.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Metal Alloys</a:t>
            </a:r>
          </a:p>
          <a:p>
            <a:r>
              <a:rPr lang="en-US" smtClean="0"/>
              <a:t>Substitutional Alloy:  some metal atoms replaced by others of similar size.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Metal Alloys</a:t>
            </a:r>
          </a:p>
          <a:p>
            <a:r>
              <a:rPr lang="en-US" smtClean="0"/>
              <a:t>Interstitial Alloy:  Interstices (holes) in closest packed metal structure are occupied by small atoms.</a:t>
            </a:r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Metals</a:t>
            </a:r>
          </a:p>
          <a:p>
            <a:r>
              <a:rPr lang="en-US" smtClean="0"/>
              <a:t> Metals are good conductors of heat and electricity</a:t>
            </a:r>
          </a:p>
          <a:p>
            <a:r>
              <a:rPr lang="en-US" smtClean="0"/>
              <a:t> Metals are malleable</a:t>
            </a:r>
          </a:p>
          <a:p>
            <a:r>
              <a:rPr lang="en-US" smtClean="0"/>
              <a:t> Metals are ductile</a:t>
            </a:r>
          </a:p>
          <a:p>
            <a:r>
              <a:rPr lang="en-US" smtClean="0"/>
              <a:t> Metals have high tensile strength</a:t>
            </a:r>
          </a:p>
          <a:p>
            <a:r>
              <a:rPr lang="en-US" smtClean="0"/>
              <a:t> Metals have luster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8482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9BFC5-13CC-4698-85CC-C1CCC4C7EBC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C5E86-265D-4D29-973B-46D7BF3DD9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AEEC5-0BA0-4063-9A1C-3AE79DB6920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C2B631A-A859-4325-9C2B-464506F87AB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C2AC6C-8F5C-404A-A661-0C6B55DBF52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92FE0A-DE13-4A25-AD2E-16BA43C5109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E447-E85E-445B-B52A-F5E6646151D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1F96E-A30D-4178-A012-E4F7C837140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D0ED9-F249-4A00-A869-4D6749EAB46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42934-7B0A-4F6B-A81A-E18C0B7AB4A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82986-AA49-4AAA-90D5-2186E6DB40B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77509-51E2-4886-A0FA-8D7F6635DE5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51103-722C-4669-84F9-F6B4EF46F12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6E5DC-519C-448D-A73E-4765716A90C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8F4A059E-1958-47A5-9381-2B217C0265B5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r>
              <a:rPr lang="en-US" sz="6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Metallic Bonding</a:t>
            </a:r>
            <a:endParaRPr lang="en-US" sz="60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42" name="Picture 2" descr="http://www.pulpandpaper-technology.com/contractor_images/over_meccanica/3_Foundry_pour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295400"/>
            <a:ext cx="4867275" cy="3552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62000" y="51816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Strong forces of attraction are responsible for the high melting point of most metals.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905000"/>
            <a:ext cx="8001000" cy="255454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i="1" dirty="0" smtClean="0">
                <a:solidFill>
                  <a:srgbClr val="006600"/>
                </a:solidFill>
              </a:rPr>
              <a:t>Students know </a:t>
            </a:r>
            <a:r>
              <a:rPr lang="en-US" sz="3200" dirty="0" smtClean="0">
                <a:solidFill>
                  <a:srgbClr val="006600"/>
                </a:solidFill>
              </a:rPr>
              <a:t>atoms combine to form molecules by sharing electrons to form covalent or metallic bonds or by exchanging electrons to form ionic bonds. 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696200" cy="9144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Metallic Bonding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6096000" cy="52629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The chemical bonding that results from the attraction between metal </a:t>
            </a:r>
            <a:r>
              <a:rPr lang="en-US" sz="2800" dirty="0" err="1" smtClean="0">
                <a:solidFill>
                  <a:schemeClr val="tx1"/>
                </a:solidFill>
              </a:rPr>
              <a:t>cations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and the surrounding sea of electrons</a:t>
            </a:r>
          </a:p>
          <a:p>
            <a:pPr marL="457200" indent="-457200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Vacant </a:t>
            </a:r>
            <a:r>
              <a:rPr lang="en-US" sz="2800" i="1" dirty="0">
                <a:solidFill>
                  <a:schemeClr val="tx1"/>
                </a:solidFill>
              </a:rPr>
              <a:t>p</a:t>
            </a:r>
            <a:r>
              <a:rPr lang="en-US" sz="2800" dirty="0">
                <a:solidFill>
                  <a:schemeClr val="tx1"/>
                </a:solidFill>
              </a:rPr>
              <a:t> and </a:t>
            </a:r>
            <a:r>
              <a:rPr lang="en-US" sz="2800" i="1" dirty="0">
                <a:solidFill>
                  <a:schemeClr val="tx1"/>
                </a:solidFill>
              </a:rPr>
              <a:t>d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orbitals</a:t>
            </a:r>
            <a:r>
              <a:rPr lang="en-US" sz="2800" dirty="0">
                <a:solidFill>
                  <a:schemeClr val="tx1"/>
                </a:solidFill>
              </a:rPr>
              <a:t> in metal's outer energy levels overlap, and allow outer electrons to move freely throughout the metal</a:t>
            </a:r>
          </a:p>
          <a:p>
            <a:pPr marL="457200" indent="-457200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Valence electrons do not belong to any one atom </a:t>
            </a:r>
          </a:p>
        </p:txBody>
      </p:sp>
      <p:pic>
        <p:nvPicPr>
          <p:cNvPr id="5" name="Picture 4" descr="Cu_bond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1447800"/>
            <a:ext cx="3288631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9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9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Packing in Metals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1371600"/>
            <a:ext cx="4343400" cy="4038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C00000"/>
                </a:solidFill>
              </a:rPr>
              <a:t>Model:</a:t>
            </a:r>
            <a:r>
              <a:rPr lang="en-US" dirty="0">
                <a:solidFill>
                  <a:schemeClr val="tx1"/>
                </a:solidFill>
              </a:rPr>
              <a:t>  Packing uniform, hard spheres to best use available space.  This is called </a:t>
            </a:r>
            <a:r>
              <a:rPr lang="en-US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closest packing.</a:t>
            </a:r>
            <a:r>
              <a:rPr lang="en-US" dirty="0">
                <a:solidFill>
                  <a:schemeClr val="tx1"/>
                </a:solidFill>
              </a:rPr>
              <a:t>  Each atom has 12 nearest neighbors.</a:t>
            </a:r>
          </a:p>
          <a:p>
            <a:pPr marL="0" indent="0">
              <a:buClr>
                <a:schemeClr val="tx2"/>
              </a:buClr>
              <a:buFontTx/>
              <a:buNone/>
            </a:pPr>
            <a:endParaRPr lang="en-US" sz="2800" dirty="0"/>
          </a:p>
        </p:txBody>
      </p:sp>
      <p:pic>
        <p:nvPicPr>
          <p:cNvPr id="7170" name="Picture 2" descr="File:Close-packed sphe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239895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41148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 Alloys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1447800"/>
            <a:ext cx="4495800" cy="41148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Substitutional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Alloy</a:t>
            </a:r>
            <a:r>
              <a:rPr lang="en-US" dirty="0">
                <a:solidFill>
                  <a:schemeClr val="tx1"/>
                </a:solidFill>
              </a:rPr>
              <a:t>:  some metal atoms replaced by others of similar size.</a:t>
            </a:r>
          </a:p>
          <a:p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65892" name="Picture 4" descr="Brass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19200"/>
            <a:ext cx="4343400" cy="398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3581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 Alloys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1752600"/>
            <a:ext cx="4495800" cy="3276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Interstitial Alloy:  </a:t>
            </a:r>
            <a:r>
              <a:rPr lang="en-US" dirty="0">
                <a:solidFill>
                  <a:schemeClr val="tx1"/>
                </a:solidFill>
              </a:rPr>
              <a:t>Interstices (holes) in closest packed metal structure are occupied by small atoms.</a:t>
            </a:r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US" dirty="0"/>
          </a:p>
          <a:p>
            <a:pPr>
              <a:buFontTx/>
              <a:buNone/>
            </a:pPr>
            <a:endParaRPr lang="en-US" sz="3600" dirty="0"/>
          </a:p>
        </p:txBody>
      </p:sp>
      <p:pic>
        <p:nvPicPr>
          <p:cNvPr id="167940" name="Picture 4" descr="Stee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343400" cy="393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Properties of Metals</a:t>
            </a: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4648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Metals are good conductors of heat and electricity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Metals are malleable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Metals are ductile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Metals have high tensile strength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Metals have luster</a:t>
            </a:r>
          </a:p>
        </p:txBody>
      </p:sp>
      <p:pic>
        <p:nvPicPr>
          <p:cNvPr id="171012" name="Picture 4" descr="1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914400"/>
            <a:ext cx="3760788" cy="5138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 autoUpdateAnimBg="0"/>
    </p:bld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1492</TotalTime>
  <Pages>25</Pages>
  <Words>376</Words>
  <Application>Microsoft Office PowerPoint</Application>
  <PresentationFormat>Екран (4:3)</PresentationFormat>
  <Paragraphs>41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Chemistry Format</vt:lpstr>
      <vt:lpstr>Metallic Bonding</vt:lpstr>
      <vt:lpstr>CA Standards</vt:lpstr>
      <vt:lpstr>Metallic Bonding</vt:lpstr>
      <vt:lpstr>Packing in Metals</vt:lpstr>
      <vt:lpstr>Metal Alloys</vt:lpstr>
      <vt:lpstr>Metal Alloys</vt:lpstr>
      <vt:lpstr>Properties of Metals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Bonds</dc:title>
  <dc:creator>Mad Doc</dc:creator>
  <cp:lastModifiedBy>RomaK</cp:lastModifiedBy>
  <cp:revision>415</cp:revision>
  <cp:lastPrinted>1601-01-01T00:00:00Z</cp:lastPrinted>
  <dcterms:created xsi:type="dcterms:W3CDTF">1997-02-02T21:34:34Z</dcterms:created>
  <dcterms:modified xsi:type="dcterms:W3CDTF">2015-09-02T10:03:17Z</dcterms:modified>
</cp:coreProperties>
</file>