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256" r:id="rId2"/>
    <p:sldId id="266" r:id="rId3"/>
    <p:sldId id="292" r:id="rId4"/>
    <p:sldId id="265" r:id="rId5"/>
    <p:sldId id="263" r:id="rId6"/>
    <p:sldId id="268" r:id="rId7"/>
    <p:sldId id="290" r:id="rId8"/>
    <p:sldId id="285" r:id="rId9"/>
    <p:sldId id="291" r:id="rId10"/>
    <p:sldId id="286" r:id="rId11"/>
    <p:sldId id="289" r:id="rId12"/>
    <p:sldId id="257" r:id="rId13"/>
    <p:sldId id="262" r:id="rId14"/>
    <p:sldId id="264" r:id="rId15"/>
    <p:sldId id="293" r:id="rId16"/>
    <p:sldId id="295" r:id="rId17"/>
    <p:sldId id="294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C2D00"/>
    <a:srgbClr val="FFCCFF"/>
    <a:srgbClr val="FF00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00F87-59AC-4EA3-A21D-D4188E5C4EE5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8FE8F-D02E-4B89-B158-016EBAAB87C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3903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Lab Safety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Lab Safety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0934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Never remove chemicals or equipment from the lab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Never remove chemicals or equipment from the lab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17970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Never use chemicals from an unlabeled container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Never use chemicals from an unlabeled container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38696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Heating Test Tubes</a:t>
            </a:r>
          </a:p>
          <a:p>
            <a:r>
              <a:rPr lang="en-US" smtClean="0"/>
              <a:t> NEVER point the mouth of a test tube or Erlenmeyer flask at yourself or another person!</a:t>
            </a:r>
          </a:p>
          <a:p>
            <a:r>
              <a:rPr lang="en-US" smtClean="0"/>
              <a:t> ALWAYS direct the mouth away from people!</a:t>
            </a:r>
          </a:p>
          <a:p>
            <a:r>
              <a:rPr lang="en-US" smtClean="0"/>
              <a:t>Correct!</a:t>
            </a:r>
          </a:p>
          <a:p>
            <a:r>
              <a:rPr lang="en-US" smtClean="0"/>
              <a:t>Wrong!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Heating Test Tubes</a:t>
            </a:r>
          </a:p>
          <a:p>
            <a:r>
              <a:rPr lang="en-US" smtClean="0"/>
              <a:t> NEVER point the mouth of a test tube or Erlenmeyer flask at yourself or another person!</a:t>
            </a:r>
          </a:p>
          <a:p>
            <a:r>
              <a:rPr lang="en-US" smtClean="0"/>
              <a:t> ALWAYS direct the mouth away from people!</a:t>
            </a:r>
          </a:p>
          <a:p>
            <a:r>
              <a:rPr lang="en-US" smtClean="0"/>
              <a:t>Correct!</a:t>
            </a:r>
          </a:p>
          <a:p>
            <a:r>
              <a:rPr lang="en-US" smtClean="0"/>
              <a:t>Wrong!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0023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Never Heat a Closed Container</a:t>
            </a:r>
          </a:p>
          <a:p>
            <a:r>
              <a:rPr lang="en-US" smtClean="0"/>
              <a:t>The increasing pressure in the container can cause the contents to spray out the top, or the container shatters, spreading shards of glass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Never Heat a Closed Container</a:t>
            </a:r>
          </a:p>
          <a:p>
            <a:r>
              <a:rPr lang="en-US" smtClean="0"/>
              <a:t>The increasing pressure in the container can cause the contents to spray out the top, or the container shatters, spreading shards of glass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45604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Keep Flammable Substances Away From Heat Sources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Keep Flammable Substances Away From Heat Sources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73031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Clean up all spills immediately</a:t>
            </a:r>
          </a:p>
          <a:p>
            <a:r>
              <a:rPr lang="en-US" smtClean="0"/>
              <a:t>Never return spilled or unused material to the reagent bottle.</a:t>
            </a:r>
          </a:p>
          <a:p>
            <a:r>
              <a:rPr lang="en-US" smtClean="0"/>
              <a:t>Solids should be swept up and placed in the waste disposal container for that lab</a:t>
            </a:r>
          </a:p>
          <a:p>
            <a:r>
              <a:rPr lang="en-US" smtClean="0"/>
              <a:t>Small liquid spills should be diluted with lots of water and mopped up with a cloth towel.</a:t>
            </a:r>
          </a:p>
          <a:p>
            <a:r>
              <a:rPr lang="en-US" smtClean="0"/>
              <a:t>Large spills must be handled by the instructor.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Clean up all spills immediately</a:t>
            </a:r>
          </a:p>
          <a:p>
            <a:r>
              <a:rPr lang="en-US" smtClean="0"/>
              <a:t>Never return spilled or unused material to the reagent bottle.</a:t>
            </a:r>
          </a:p>
          <a:p>
            <a:r>
              <a:rPr lang="en-US" smtClean="0"/>
              <a:t>Solids should be swept up and placed in the waste disposal container for that lab</a:t>
            </a:r>
          </a:p>
          <a:p>
            <a:r>
              <a:rPr lang="en-US" smtClean="0"/>
              <a:t>Small liquid spills should be diluted with lots of water and mopped up with a cloth towel.</a:t>
            </a:r>
          </a:p>
          <a:p>
            <a:r>
              <a:rPr lang="en-US" smtClean="0"/>
              <a:t>Large spills must be handled by the instructor.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162490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Begin First Aid Immediately</a:t>
            </a:r>
          </a:p>
          <a:p>
            <a:r>
              <a:rPr lang="en-US" smtClean="0"/>
              <a:t>Alert the instructor </a:t>
            </a:r>
          </a:p>
          <a:p>
            <a:r>
              <a:rPr lang="en-US" smtClean="0"/>
              <a:t>If chemicals have come in contact with the eyes, begin eyewashing NOW!</a:t>
            </a:r>
          </a:p>
          <a:p>
            <a:r>
              <a:rPr lang="en-US" smtClean="0"/>
              <a:t>Remove clothes that have chemical contamination</a:t>
            </a:r>
          </a:p>
          <a:p>
            <a:r>
              <a:rPr lang="en-US" smtClean="0"/>
              <a:t>Move everyone away from the area to avoid further contamination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Begin First Aid Immediately</a:t>
            </a:r>
          </a:p>
          <a:p>
            <a:r>
              <a:rPr lang="en-US" smtClean="0"/>
              <a:t>Alert the instructor </a:t>
            </a:r>
          </a:p>
          <a:p>
            <a:r>
              <a:rPr lang="en-US" smtClean="0"/>
              <a:t>If chemicals have come in contact with the eyes, begin eyewashing NOW!</a:t>
            </a:r>
          </a:p>
          <a:p>
            <a:r>
              <a:rPr lang="en-US" smtClean="0"/>
              <a:t>Remove clothes that have chemical contamination</a:t>
            </a:r>
          </a:p>
          <a:p>
            <a:r>
              <a:rPr lang="en-US" smtClean="0"/>
              <a:t>Move everyone away from the area to avoid further contamination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24373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Report all injuries to your instructor immediately.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Report all injuries to your instructor immediately.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7570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Always Wear Safety Goggles in the Lab!!!</a:t>
            </a:r>
          </a:p>
          <a:p>
            <a:r>
              <a:rPr lang="en-US" smtClean="0"/>
              <a:t>Eyeglasses and sunglasses are not adequate substitutes.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Always Wear Safety Goggles in the Lab!!!</a:t>
            </a:r>
          </a:p>
          <a:p>
            <a:r>
              <a:rPr lang="en-US" smtClean="0"/>
              <a:t>Eyeglasses and sunglasses are not adequate substitutes.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2026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Chemical Burn of the Eye</a:t>
            </a:r>
          </a:p>
          <a:p>
            <a:r>
              <a:rPr lang="en-US" smtClean="0"/>
              <a:t>A chemical burn of the eye can be prevented by WEARING GOGGLES.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Chemical Burn of the Eye</a:t>
            </a:r>
          </a:p>
          <a:p>
            <a:r>
              <a:rPr lang="en-US" smtClean="0"/>
              <a:t>A chemical burn of the eye can be prevented by WEARING GOGGLES.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3555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Long hair MUST be tied back!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Long hair MUST be tied back!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8433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 Backpacks or Purses </a:t>
            </a:r>
            <a:br>
              <a:rPr lang="en-US" smtClean="0"/>
            </a:br>
            <a:r>
              <a:rPr lang="en-US" smtClean="0"/>
              <a:t>at Lab Tables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No Backpacks or Purses </a:t>
            </a:r>
            <a:br>
              <a:rPr lang="en-US" smtClean="0"/>
            </a:br>
            <a:r>
              <a:rPr lang="en-US" smtClean="0"/>
              <a:t>at Lab Tables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3929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Know the Location </a:t>
            </a:r>
            <a:br>
              <a:rPr lang="en-US" smtClean="0"/>
            </a:br>
            <a:r>
              <a:rPr lang="en-US" smtClean="0"/>
              <a:t>of the Following…</a:t>
            </a:r>
          </a:p>
          <a:p>
            <a:r>
              <a:rPr lang="en-US" smtClean="0"/>
              <a:t> Eyewash</a:t>
            </a:r>
          </a:p>
          <a:p>
            <a:r>
              <a:rPr lang="en-US" smtClean="0"/>
              <a:t> Fire blanket</a:t>
            </a:r>
          </a:p>
          <a:p>
            <a:r>
              <a:rPr lang="en-US" smtClean="0"/>
              <a:t> Fire Extinguisher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Know the Location </a:t>
            </a:r>
            <a:br>
              <a:rPr lang="en-US" smtClean="0"/>
            </a:br>
            <a:r>
              <a:rPr lang="en-US" smtClean="0"/>
              <a:t>of the Following…</a:t>
            </a:r>
          </a:p>
          <a:p>
            <a:r>
              <a:rPr lang="en-US" smtClean="0"/>
              <a:t> Eyewash</a:t>
            </a:r>
          </a:p>
          <a:p>
            <a:r>
              <a:rPr lang="en-US" smtClean="0"/>
              <a:t> Fire blanket</a:t>
            </a:r>
          </a:p>
          <a:p>
            <a:r>
              <a:rPr lang="en-US" smtClean="0"/>
              <a:t> Fire Extinguisher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04931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</a:t>
            </a:r>
            <a:br>
              <a:rPr lang="en-US" smtClean="0"/>
            </a:br>
            <a:r>
              <a:rPr lang="en-US" smtClean="0"/>
              <a:t>HORSEPLAY!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NO</a:t>
            </a:r>
            <a:br>
              <a:rPr lang="en-US" smtClean="0"/>
            </a:br>
            <a:r>
              <a:rPr lang="en-US" smtClean="0"/>
              <a:t>HORSEPLAY!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4569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Never Perform Unauthorized Experiments!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Never Perform Unauthorized Experiments!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542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 Food or Drink in the Lab!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No Food or Drink in the Lab!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9680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hyperlink" Target="http://upload.wikimedia.org/wikipedia/commons/d/d9/FireExtinguisherABC.jpg" TargetMode="Externa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c/c3/Ivy_Mike_H_Bomb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381000"/>
            <a:ext cx="5791200" cy="1066800"/>
          </a:xfrm>
        </p:spPr>
        <p:txBody>
          <a:bodyPr/>
          <a:lstStyle/>
          <a:p>
            <a:r>
              <a:rPr lang="en-US" sz="5400" dirty="0">
                <a:solidFill>
                  <a:schemeClr val="accent4">
                    <a:lumMod val="10000"/>
                  </a:schemeClr>
                </a:solidFill>
              </a:rPr>
              <a:t>Lab Safety</a:t>
            </a:r>
          </a:p>
        </p:txBody>
      </p:sp>
      <p:pic>
        <p:nvPicPr>
          <p:cNvPr id="37890" name="Picture 2" descr="https://mast.wikispaces.com/file/view/labkidsmistak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447800"/>
            <a:ext cx="8026081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191000" y="457200"/>
            <a:ext cx="4419600" cy="5029200"/>
          </a:xfrm>
        </p:spPr>
        <p:txBody>
          <a:bodyPr/>
          <a:lstStyle/>
          <a:p>
            <a:r>
              <a:rPr lang="en-US" sz="4400" dirty="0">
                <a:solidFill>
                  <a:schemeClr val="accent4">
                    <a:lumMod val="10000"/>
                  </a:schemeClr>
                </a:solidFill>
              </a:rPr>
              <a:t>Never remove chemicals or equipment from the lab</a:t>
            </a:r>
          </a:p>
        </p:txBody>
      </p:sp>
      <p:pic>
        <p:nvPicPr>
          <p:cNvPr id="34819" name="Picture 1027" descr="D:\My Documents\New Chemistry\Lab Powerpoints\Safety\thie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371600"/>
            <a:ext cx="3154363" cy="3790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4038600" cy="2743200"/>
          </a:xfrm>
        </p:spPr>
        <p:txBody>
          <a:bodyPr/>
          <a:lstStyle/>
          <a:p>
            <a:r>
              <a:rPr lang="en-US" u="sng" dirty="0">
                <a:solidFill>
                  <a:schemeClr val="accent4">
                    <a:lumMod val="10000"/>
                  </a:schemeClr>
                </a:solidFill>
              </a:rPr>
              <a:t>Never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use chemicals from an </a:t>
            </a:r>
            <a:r>
              <a:rPr lang="en-US" dirty="0">
                <a:solidFill>
                  <a:srgbClr val="C00000"/>
                </a:solidFill>
              </a:rPr>
              <a:t>unlabeled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container</a:t>
            </a:r>
          </a:p>
        </p:txBody>
      </p:sp>
      <p:pic>
        <p:nvPicPr>
          <p:cNvPr id="37892" name="Picture 1028" descr="D:\My Documents\New Chemistry\Lab Powerpoints\Safety\unlabel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304800"/>
            <a:ext cx="4572000" cy="609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5334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Heating Test Tubes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685800" y="762000"/>
            <a:ext cx="79406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NEVER point the mouth of a test tube or Erlenmeyer flask at yourself or another person!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 ALWAYS direct the mouth away from people!</a:t>
            </a:r>
          </a:p>
        </p:txBody>
      </p:sp>
      <p:pic>
        <p:nvPicPr>
          <p:cNvPr id="4100" name="Picture 4" descr="D:\My Documents\New Chemistry\Lab Powerpoints\Safety\point aw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209800"/>
            <a:ext cx="4064000" cy="3048000"/>
          </a:xfrm>
          <a:prstGeom prst="rect">
            <a:avLst/>
          </a:prstGeom>
          <a:noFill/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096000" y="54102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Correct!</a:t>
            </a:r>
          </a:p>
        </p:txBody>
      </p:sp>
      <p:pic>
        <p:nvPicPr>
          <p:cNvPr id="4102" name="Picture 6" descr="D:\My Documents\New Chemistry\Lab Powerpoints\Safety\point tow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209800"/>
            <a:ext cx="4064000" cy="3048000"/>
          </a:xfrm>
          <a:prstGeom prst="rect">
            <a:avLst/>
          </a:prstGeom>
          <a:noFill/>
        </p:spPr>
      </p:pic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600200" y="5334000"/>
            <a:ext cx="1203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Wrong!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  <p:bldP spid="4101" grpId="0" autoUpdateAnimBg="0"/>
      <p:bldP spid="410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09600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10000"/>
                  </a:schemeClr>
                </a:solidFill>
              </a:rPr>
              <a:t>Never Heat a Closed Container</a:t>
            </a:r>
          </a:p>
        </p:txBody>
      </p:sp>
      <p:pic>
        <p:nvPicPr>
          <p:cNvPr id="4" name="Picture 3" descr="mantl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676400"/>
            <a:ext cx="3751158" cy="381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19600" y="1981200"/>
            <a:ext cx="4495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The increasing pressure in the container can cause the contents to spray out the top, or the container shatters, spreading shards of glass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10000"/>
                  </a:schemeClr>
                </a:solidFill>
              </a:rPr>
              <a:t>Keep Flammable Substances Away From Heat Sources </a:t>
            </a:r>
          </a:p>
        </p:txBody>
      </p:sp>
      <p:pic>
        <p:nvPicPr>
          <p:cNvPr id="17410" name="Picture 2" descr="http://graphics8.nytimes.com/images/2006/10/28/business/28embargo.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905000"/>
            <a:ext cx="7467600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4038600" cy="2743200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10000"/>
                  </a:schemeClr>
                </a:solidFill>
              </a:rPr>
              <a:t>Clean up all spills immediately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" y="3124200"/>
            <a:ext cx="8610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Tx/>
              <a:buAutoNum type="arabicPeriod"/>
            </a:pPr>
            <a:r>
              <a:rPr lang="en-US" sz="2800" dirty="0" smtClean="0">
                <a:solidFill>
                  <a:schemeClr val="accent3">
                    <a:lumMod val="10000"/>
                  </a:schemeClr>
                </a:solidFill>
              </a:rPr>
              <a:t>Never return spilled or unused material to the reagent bottle.</a:t>
            </a:r>
          </a:p>
          <a:p>
            <a:pPr marL="457200" indent="-457200">
              <a:buClr>
                <a:srgbClr val="C00000"/>
              </a:buClr>
              <a:buFontTx/>
              <a:buAutoNum type="arabicPeriod"/>
            </a:pPr>
            <a:r>
              <a:rPr lang="en-US" sz="2800" dirty="0" smtClean="0">
                <a:solidFill>
                  <a:schemeClr val="accent3">
                    <a:lumMod val="10000"/>
                  </a:schemeClr>
                </a:solidFill>
              </a:rPr>
              <a:t>Solids </a:t>
            </a:r>
            <a:r>
              <a:rPr lang="en-US" sz="2800" dirty="0">
                <a:solidFill>
                  <a:schemeClr val="accent3">
                    <a:lumMod val="10000"/>
                  </a:schemeClr>
                </a:solidFill>
              </a:rPr>
              <a:t>should be swept up and placed in the </a:t>
            </a:r>
            <a:r>
              <a:rPr lang="en-US" sz="2800" dirty="0" smtClean="0">
                <a:solidFill>
                  <a:schemeClr val="accent3">
                    <a:lumMod val="10000"/>
                  </a:schemeClr>
                </a:solidFill>
              </a:rPr>
              <a:t>waste disposal container for that lab</a:t>
            </a:r>
            <a:endParaRPr lang="en-US" sz="2800" dirty="0">
              <a:solidFill>
                <a:schemeClr val="accent3">
                  <a:lumMod val="10000"/>
                </a:schemeClr>
              </a:solidFill>
            </a:endParaRPr>
          </a:p>
          <a:p>
            <a:pPr marL="457200" indent="-457200">
              <a:buClr>
                <a:srgbClr val="C00000"/>
              </a:buClr>
              <a:buFontTx/>
              <a:buAutoNum type="arabicPeriod"/>
            </a:pPr>
            <a:r>
              <a:rPr lang="en-US" sz="2800" u="sng" dirty="0">
                <a:solidFill>
                  <a:schemeClr val="accent3">
                    <a:lumMod val="10000"/>
                  </a:schemeClr>
                </a:solidFill>
              </a:rPr>
              <a:t>Small</a:t>
            </a:r>
            <a:r>
              <a:rPr lang="en-US" sz="2800" dirty="0">
                <a:solidFill>
                  <a:schemeClr val="accent3">
                    <a:lumMod val="10000"/>
                  </a:schemeClr>
                </a:solidFill>
              </a:rPr>
              <a:t> liquid spills should be diluted with </a:t>
            </a:r>
            <a:r>
              <a:rPr lang="en-US" sz="2800" u="sng" dirty="0">
                <a:solidFill>
                  <a:schemeClr val="accent3">
                    <a:lumMod val="10000"/>
                  </a:schemeClr>
                </a:solidFill>
              </a:rPr>
              <a:t>lots</a:t>
            </a:r>
            <a:r>
              <a:rPr lang="en-US" sz="2800" dirty="0">
                <a:solidFill>
                  <a:schemeClr val="accent3">
                    <a:lumMod val="10000"/>
                  </a:schemeClr>
                </a:solidFill>
              </a:rPr>
              <a:t> of </a:t>
            </a:r>
            <a:r>
              <a:rPr lang="en-US" sz="2800" u="sng" dirty="0">
                <a:solidFill>
                  <a:schemeClr val="accent3">
                    <a:lumMod val="10000"/>
                  </a:schemeClr>
                </a:solidFill>
              </a:rPr>
              <a:t>water </a:t>
            </a:r>
            <a:r>
              <a:rPr lang="en-US" sz="2800" dirty="0">
                <a:solidFill>
                  <a:schemeClr val="accent3">
                    <a:lumMod val="10000"/>
                  </a:schemeClr>
                </a:solidFill>
              </a:rPr>
              <a:t>and mopped up with a cloth towel.</a:t>
            </a:r>
          </a:p>
          <a:p>
            <a:pPr marL="457200" indent="-457200">
              <a:buClr>
                <a:srgbClr val="C00000"/>
              </a:buClr>
              <a:buFontTx/>
              <a:buAutoNum type="arabicPeriod"/>
            </a:pPr>
            <a:r>
              <a:rPr lang="en-US" sz="2800" dirty="0">
                <a:solidFill>
                  <a:schemeClr val="accent3">
                    <a:lumMod val="10000"/>
                  </a:schemeClr>
                </a:solidFill>
              </a:rPr>
              <a:t>Large spills must be handled by the instructor</a:t>
            </a:r>
            <a:r>
              <a:rPr lang="en-US" sz="2800" dirty="0" smtClean="0">
                <a:solidFill>
                  <a:schemeClr val="accent3">
                    <a:lumMod val="10000"/>
                  </a:schemeClr>
                </a:solidFill>
              </a:rPr>
              <a:t>.</a:t>
            </a:r>
            <a:endParaRPr lang="en-US" sz="2800" dirty="0">
              <a:solidFill>
                <a:schemeClr val="accent3">
                  <a:lumMod val="10000"/>
                </a:schemeClr>
              </a:solidFill>
            </a:endParaRPr>
          </a:p>
        </p:txBody>
      </p:sp>
      <p:pic>
        <p:nvPicPr>
          <p:cNvPr id="16386" name="Picture 2" descr="http://www.sptimes.com/2007/06/14/images/tb_spill4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28600"/>
            <a:ext cx="428625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Begin First Aid Immediately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304800" y="1600200"/>
            <a:ext cx="4572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buClr>
                <a:srgbClr val="C00000"/>
              </a:buClr>
              <a:buFontTx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Alert the instructor </a:t>
            </a:r>
          </a:p>
          <a:p>
            <a:pPr marL="457200" indent="-457200">
              <a:buClr>
                <a:srgbClr val="C00000"/>
              </a:buClr>
              <a:buFontTx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If chemicals have come in contact with the eyes, begin </a:t>
            </a:r>
            <a:r>
              <a:rPr lang="en-US" dirty="0" err="1">
                <a:solidFill>
                  <a:srgbClr val="000000"/>
                </a:solidFill>
              </a:rPr>
              <a:t>eyewashing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u="sng" dirty="0">
                <a:solidFill>
                  <a:srgbClr val="C00000"/>
                </a:solidFill>
              </a:rPr>
              <a:t>NOW!</a:t>
            </a:r>
          </a:p>
          <a:p>
            <a:pPr marL="457200" indent="-457200">
              <a:buClr>
                <a:srgbClr val="C00000"/>
              </a:buClr>
              <a:buFontTx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Remove clothes that have chemical contamination</a:t>
            </a:r>
          </a:p>
          <a:p>
            <a:pPr marL="457200" indent="-457200">
              <a:buClr>
                <a:srgbClr val="C00000"/>
              </a:buClr>
              <a:buFontTx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Move everyone away from the area to avoid further contamination</a:t>
            </a:r>
          </a:p>
        </p:txBody>
      </p:sp>
      <p:pic>
        <p:nvPicPr>
          <p:cNvPr id="45060" name="Picture 4" descr="D:\My Documents\New Chemistry\Lab Powerpoints\Safety\eyewa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524000"/>
            <a:ext cx="3759200" cy="4138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029200" y="762000"/>
            <a:ext cx="4114800" cy="3733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Report all injuries to your instructor immediately.</a:t>
            </a:r>
          </a:p>
        </p:txBody>
      </p:sp>
      <p:pic>
        <p:nvPicPr>
          <p:cNvPr id="43011" name="Picture 1027" descr="D:\My Documents\New Chemistry\Lab Powerpoints\Safety\ou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90600"/>
            <a:ext cx="4724400" cy="472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752600"/>
          </a:xfrm>
        </p:spPr>
        <p:txBody>
          <a:bodyPr/>
          <a:lstStyle/>
          <a:p>
            <a:r>
              <a:rPr lang="en-US" sz="4000" dirty="0" smtClean="0">
                <a:solidFill>
                  <a:srgbClr val="000000"/>
                </a:solidFill>
              </a:rPr>
              <a:t>Always </a:t>
            </a:r>
            <a:r>
              <a:rPr lang="en-US" sz="4000" dirty="0">
                <a:solidFill>
                  <a:srgbClr val="000000"/>
                </a:solidFill>
              </a:rPr>
              <a:t>Wear Safety Goggles in the Lab!!!</a:t>
            </a:r>
          </a:p>
        </p:txBody>
      </p:sp>
      <p:pic>
        <p:nvPicPr>
          <p:cNvPr id="36866" name="Picture 2" descr="http://www.caskwidge.com/shop/images/googl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676400"/>
            <a:ext cx="4762500" cy="3171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914400" y="4953000"/>
            <a:ext cx="716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Eyeglasses and sunglasses </a:t>
            </a:r>
            <a:r>
              <a:rPr lang="en-US" sz="3200" u="sng" dirty="0" smtClean="0">
                <a:solidFill>
                  <a:srgbClr val="000000"/>
                </a:solidFill>
              </a:rPr>
              <a:t>are not </a:t>
            </a:r>
            <a:r>
              <a:rPr lang="en-US" sz="3200" dirty="0" smtClean="0">
                <a:solidFill>
                  <a:srgbClr val="000000"/>
                </a:solidFill>
              </a:rPr>
              <a:t>adequate substitutes.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914400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Burn of the Eye</a:t>
            </a:r>
            <a:endParaRPr lang="en-US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63" name="Text Box 1027"/>
          <p:cNvSpPr txBox="1">
            <a:spLocks noChangeArrowheads="1"/>
          </p:cNvSpPr>
          <p:nvPr/>
        </p:nvSpPr>
        <p:spPr bwMode="auto">
          <a:xfrm>
            <a:off x="1447800" y="5257800"/>
            <a:ext cx="6477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4">
                    <a:lumMod val="10000"/>
                  </a:schemeClr>
                </a:solidFill>
              </a:rPr>
              <a:t>A chemical burn of the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</a:rPr>
              <a:t>eye can be prevented by WEARING GOGGLES.</a:t>
            </a:r>
            <a:endParaRPr lang="en-US" sz="2800" dirty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40964" name="Picture 1028" descr="D:\My Documents\New Chemistry\Lab Powerpoints\Safety\chemical.bur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914400"/>
            <a:ext cx="6248400" cy="4170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3886200" cy="51816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  <a:effectLst/>
              </a:rPr>
              <a:t>Long hair </a:t>
            </a:r>
            <a:r>
              <a:rPr lang="en-US" u="sng" dirty="0">
                <a:solidFill>
                  <a:srgbClr val="C00000"/>
                </a:solidFill>
                <a:effectLst/>
              </a:rPr>
              <a:t>MUST</a:t>
            </a:r>
            <a:r>
              <a:rPr lang="en-US" u="sng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00000"/>
                </a:solidFill>
                <a:effectLst/>
              </a:rPr>
              <a:t>be tied back!</a:t>
            </a:r>
          </a:p>
        </p:txBody>
      </p:sp>
      <p:pic>
        <p:nvPicPr>
          <p:cNvPr id="33794" name="Picture 2" descr="http://imagecache01a.allposters.com/images/pic/NPLPOD/1160835~Lhasa-Apso-Portrait-with-Hair-Tied-Back-Away-from-Face-Post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57200"/>
            <a:ext cx="3949192" cy="525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7772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No Backpacks or Purses </a:t>
            </a:r>
            <a:b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at Lab Tables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32770" name="Picture 2" descr="http://www.nomadtravel.co.uk/store/pages/images/travelstore/north_face_backpac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905000"/>
            <a:ext cx="2828925" cy="328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2" name="Picture 4" descr="http://www.party-purses.com/images/party-purs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905000"/>
            <a:ext cx="2971800" cy="3268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7" name="Straight Connector 6"/>
          <p:cNvCxnSpPr/>
          <p:nvPr/>
        </p:nvCxnSpPr>
        <p:spPr bwMode="auto">
          <a:xfrm rot="16200000" flipH="1">
            <a:off x="762000" y="2286000"/>
            <a:ext cx="3124200" cy="251460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rot="16200000" flipH="1">
            <a:off x="5105400" y="2286000"/>
            <a:ext cx="3124200" cy="251460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rot="5400000">
            <a:off x="838200" y="2209800"/>
            <a:ext cx="3048000" cy="259080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rot="5400000">
            <a:off x="5105400" y="2209800"/>
            <a:ext cx="3048000" cy="259080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4572000" cy="11430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Know the Location 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of 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the Following…</a:t>
            </a:r>
          </a:p>
        </p:txBody>
      </p:sp>
      <p:pic>
        <p:nvPicPr>
          <p:cNvPr id="16387" name="Picture 1027" descr="D:\My Documents\New Chemistry\Lab Powerpoints\Safety\blanke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57200"/>
            <a:ext cx="2819400" cy="2374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8" name="Picture 1028" descr="D:\My Documents\New Chemistry\Lab Powerpoints\Safety\eyewash_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581400"/>
            <a:ext cx="3276600" cy="3021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698" name="Picture 2" descr="File:FireExtinguisherABC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1524000"/>
            <a:ext cx="234696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819400" y="1905000"/>
            <a:ext cx="40863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800" dirty="0" smtClean="0"/>
              <a:t> 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</a:rPr>
              <a:t>Eyewash</a:t>
            </a: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</a:rPr>
              <a:t> Fire blanket</a:t>
            </a:r>
          </a:p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</a:rPr>
              <a:t> Fire Extinguisher</a:t>
            </a:r>
            <a:endParaRPr lang="en-US" sz="3200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3429000" cy="4343400"/>
          </a:xfrm>
        </p:spPr>
        <p:txBody>
          <a:bodyPr/>
          <a:lstStyle/>
          <a:p>
            <a:r>
              <a:rPr lang="en-US" u="sng" dirty="0">
                <a:solidFill>
                  <a:schemeClr val="accent4">
                    <a:lumMod val="10000"/>
                  </a:schemeClr>
                </a:solidFill>
              </a:rPr>
              <a:t>NO</a:t>
            </a:r>
            <a:br>
              <a:rPr lang="en-US" u="sng" dirty="0">
                <a:solidFill>
                  <a:schemeClr val="accent4">
                    <a:lumMod val="10000"/>
                  </a:schemeClr>
                </a:solidFill>
              </a:rPr>
            </a:br>
            <a:r>
              <a:rPr lang="en-US" u="sng" dirty="0">
                <a:solidFill>
                  <a:schemeClr val="accent4">
                    <a:lumMod val="10000"/>
                  </a:schemeClr>
                </a:solidFill>
              </a:rPr>
              <a:t>HORSEPLAY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!</a:t>
            </a:r>
          </a:p>
        </p:txBody>
      </p:sp>
      <p:pic>
        <p:nvPicPr>
          <p:cNvPr id="38915" name="Picture 3" descr="D:\My Documents\New Chemistry\Lab Powerpoints\Safety\horsepl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1750" y="0"/>
            <a:ext cx="53022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Never Perform Unauthorized Experiments!</a:t>
            </a:r>
          </a:p>
        </p:txBody>
      </p:sp>
      <p:pic>
        <p:nvPicPr>
          <p:cNvPr id="27650" name="Picture 2" descr="File:Ivy Mike H Bomb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1423316"/>
            <a:ext cx="6400800" cy="5129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No Food or Drink in the Lab!</a:t>
            </a:r>
          </a:p>
        </p:txBody>
      </p:sp>
      <p:pic>
        <p:nvPicPr>
          <p:cNvPr id="39939" name="Picture 3" descr="D:\My Documents\New Chemistry\Lab Powerpoints\Safety\fastfood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219200"/>
            <a:ext cx="3940175" cy="4302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2667000" y="1371600"/>
            <a:ext cx="3581400" cy="4038600"/>
          </a:xfrm>
          <a:custGeom>
            <a:avLst/>
            <a:gdLst>
              <a:gd name="G0" fmla="+- 1235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985" y="17113"/>
                </a:moveTo>
                <a:cubicBezTo>
                  <a:pt x="19519" y="15367"/>
                  <a:pt x="20365" y="13123"/>
                  <a:pt x="20365" y="10800"/>
                </a:cubicBezTo>
                <a:cubicBezTo>
                  <a:pt x="20365" y="5517"/>
                  <a:pt x="16082" y="1235"/>
                  <a:pt x="10800" y="1235"/>
                </a:cubicBezTo>
                <a:cubicBezTo>
                  <a:pt x="8476" y="1234"/>
                  <a:pt x="6232" y="2080"/>
                  <a:pt x="4486" y="3614"/>
                </a:cubicBezTo>
                <a:close/>
                <a:moveTo>
                  <a:pt x="3614" y="4486"/>
                </a:moveTo>
                <a:cubicBezTo>
                  <a:pt x="2080" y="6232"/>
                  <a:pt x="1235" y="8476"/>
                  <a:pt x="1235" y="10799"/>
                </a:cubicBezTo>
                <a:cubicBezTo>
                  <a:pt x="1235" y="16082"/>
                  <a:pt x="5517" y="20365"/>
                  <a:pt x="10800" y="20365"/>
                </a:cubicBezTo>
                <a:cubicBezTo>
                  <a:pt x="13123" y="20365"/>
                  <a:pt x="15367" y="19519"/>
                  <a:pt x="17113" y="17985"/>
                </a:cubicBezTo>
                <a:close/>
              </a:path>
            </a:pathLst>
          </a:custGeom>
          <a:solidFill>
            <a:srgbClr val="FF0000"/>
          </a:solidFill>
          <a:ln w="12700">
            <a:solidFill>
              <a:srgbClr val="EC2D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Data\Microsoft\Templates\chemistry.pot</Template>
  <TotalTime>377</TotalTime>
  <Words>767</Words>
  <Application>Microsoft Office PowerPoint</Application>
  <PresentationFormat>Екран (4:3)</PresentationFormat>
  <Paragraphs>105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18" baseType="lpstr">
      <vt:lpstr>chemistry</vt:lpstr>
      <vt:lpstr>Lab Safety</vt:lpstr>
      <vt:lpstr>Always Wear Safety Goggles in the Lab!!!</vt:lpstr>
      <vt:lpstr>Chemical Burn of the Eye</vt:lpstr>
      <vt:lpstr>Long hair MUST be tied back!</vt:lpstr>
      <vt:lpstr>No Backpacks or Purses  at Lab Tables</vt:lpstr>
      <vt:lpstr>Know the Location  of the Following…</vt:lpstr>
      <vt:lpstr>NO HORSEPLAY!</vt:lpstr>
      <vt:lpstr>Never Perform Unauthorized Experiments!</vt:lpstr>
      <vt:lpstr>No Food or Drink in the Lab!</vt:lpstr>
      <vt:lpstr>Never remove chemicals or equipment from the lab</vt:lpstr>
      <vt:lpstr>Never use chemicals from an unlabeled container</vt:lpstr>
      <vt:lpstr>Heating Test Tubes</vt:lpstr>
      <vt:lpstr>Never Heat a Closed Container</vt:lpstr>
      <vt:lpstr>Keep Flammable Substances Away From Heat Sources </vt:lpstr>
      <vt:lpstr>Clean up all spills immediately</vt:lpstr>
      <vt:lpstr>Begin First Aid Immediately</vt:lpstr>
      <vt:lpstr>Report all injuries to your instructor immediately.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Safety</dc:title>
  <dc:creator>Andrew Allan</dc:creator>
  <cp:lastModifiedBy>RomaK</cp:lastModifiedBy>
  <cp:revision>95</cp:revision>
  <dcterms:created xsi:type="dcterms:W3CDTF">2001-07-12T02:03:25Z</dcterms:created>
  <dcterms:modified xsi:type="dcterms:W3CDTF">2015-09-02T10:02:50Z</dcterms:modified>
</cp:coreProperties>
</file>