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</p:sldMasterIdLst>
  <p:notesMasterIdLst>
    <p:notesMasterId r:id="rId11"/>
  </p:notesMasterIdLst>
  <p:handoutMasterIdLst>
    <p:handoutMasterId r:id="rId12"/>
  </p:handoutMasterIdLst>
  <p:sldIdLst>
    <p:sldId id="273" r:id="rId3"/>
    <p:sldId id="325" r:id="rId4"/>
    <p:sldId id="281" r:id="rId5"/>
    <p:sldId id="256" r:id="rId6"/>
    <p:sldId id="285" r:id="rId7"/>
    <p:sldId id="269" r:id="rId8"/>
    <p:sldId id="324" r:id="rId9"/>
    <p:sldId id="326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bg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000066"/>
    <a:srgbClr val="333399"/>
    <a:srgbClr val="99FF33"/>
    <a:srgbClr val="FF7C80"/>
    <a:srgbClr val="FFFF00"/>
    <a:srgbClr val="3365F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 autoAdjust="0"/>
    <p:restoredTop sz="86410" autoAdjust="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814772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notes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7117025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Kinetic Molecular Theory</a:t>
            </a:r>
          </a:p>
          <a:p>
            <a:r>
              <a:rPr lang="en-US" smtClean="0"/>
              <a:t>ki⋅net⋅ic</a:t>
            </a:r>
          </a:p>
          <a:p>
            <a:endParaRPr lang="en-US" smtClean="0"/>
          </a:p>
          <a:p>
            <a:r>
              <a:rPr lang="en-US" smtClean="0"/>
              <a:t>Origin: </a:t>
            </a:r>
            <a:br>
              <a:rPr lang="en-US" smtClean="0"/>
            </a:br>
            <a:r>
              <a:rPr lang="en-US" smtClean="0"/>
              <a:t>1850–55; &lt; Gk kīnētikós moving, equiv. to kīnē- (verbid s. of kīneîn to move) + -tikos</a:t>
            </a:r>
          </a:p>
          <a:p>
            <a:r>
              <a:rPr lang="en-US" smtClean="0"/>
              <a:t>Source: Websters Dictionary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76472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CA Standards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3711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Nature of Gases</a:t>
            </a:r>
          </a:p>
          <a:p>
            <a:r>
              <a:rPr lang="en-US" smtClean="0"/>
              <a:t> Gases expand to fill their containers</a:t>
            </a:r>
          </a:p>
          <a:p>
            <a:r>
              <a:rPr lang="en-US" smtClean="0"/>
              <a:t> Gases are fluid – they flow</a:t>
            </a:r>
          </a:p>
          <a:p>
            <a:r>
              <a:rPr lang="en-US" smtClean="0"/>
              <a:t> Gases have low density</a:t>
            </a:r>
          </a:p>
          <a:p>
            <a:r>
              <a:rPr lang="en-US" smtClean="0"/>
              <a:t> 1/1000 the density of the equivalent liquid or solid</a:t>
            </a:r>
          </a:p>
          <a:p>
            <a:r>
              <a:rPr lang="en-US" smtClean="0"/>
              <a:t> Gases are compressible</a:t>
            </a:r>
          </a:p>
          <a:p>
            <a:r>
              <a:rPr lang="en-US" smtClean="0"/>
              <a:t> Gases effuse and diffuse</a:t>
            </a:r>
          </a:p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Kinetic Molecular Theory</a:t>
            </a:r>
          </a:p>
          <a:p>
            <a:r>
              <a:rPr lang="en-US" smtClean="0"/>
              <a:t>Particles of matter are ALWAYS in motion</a:t>
            </a:r>
          </a:p>
          <a:p>
            <a:r>
              <a:rPr lang="en-US" smtClean="0"/>
              <a:t>Volume of individual particles is  zero.</a:t>
            </a:r>
          </a:p>
          <a:p>
            <a:r>
              <a:rPr lang="en-US" smtClean="0"/>
              <a:t>Collisions of particles with container walls cause the pressure exerted by gas.</a:t>
            </a:r>
          </a:p>
          <a:p>
            <a:r>
              <a:rPr lang="en-US" smtClean="0"/>
              <a:t>Particles exert no forces on each other.</a:t>
            </a:r>
          </a:p>
          <a:p>
            <a:r>
              <a:rPr lang="en-US" smtClean="0"/>
              <a:t>Average kinetic energy is proportional to Kelvin         temperature of a gas.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40603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Kinetic Energy of Gas Particles</a:t>
            </a:r>
          </a:p>
          <a:p>
            <a:r>
              <a:rPr lang="en-US" smtClean="0"/>
              <a:t>At the same conditions of temperature, all gases have the same average kinetic energy.</a:t>
            </a:r>
          </a:p>
          <a:p>
            <a:r>
              <a:rPr lang="en-US" smtClean="0"/>
              <a:t>m = mass</a:t>
            </a:r>
          </a:p>
          <a:p>
            <a:r>
              <a:rPr lang="en-US" smtClean="0"/>
              <a:t>v = velocity</a:t>
            </a:r>
          </a:p>
          <a:p>
            <a:r>
              <a:rPr lang="en-US" smtClean="0"/>
              <a:t> At the same temperature, small molecules move FASTER than large molecules 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8728612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 Diffusion describes the mixing of gases.  The rate of diffusion is the rate of gas mixing.</a:t>
            </a:r>
          </a:p>
          <a:p>
            <a:r>
              <a:rPr lang="en-US" smtClean="0"/>
              <a:t> Diffusion is the result of random movement of gas molecules</a:t>
            </a:r>
          </a:p>
          <a:p>
            <a:r>
              <a:rPr lang="en-US" smtClean="0"/>
              <a:t> The rate of diffusion increases with temperature</a:t>
            </a:r>
          </a:p>
          <a:p>
            <a:r>
              <a:rPr lang="en-US" smtClean="0"/>
              <a:t> Small molecules diffuse faster than large molecules</a:t>
            </a:r>
          </a:p>
          <a:p>
            <a:endParaRPr lang="en-US" smtClean="0"/>
          </a:p>
          <a:p>
            <a:r>
              <a:rPr lang="en-US" smtClean="0"/>
              <a:t>Diffusion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491572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Graham’s Law of Diffusion</a:t>
            </a:r>
          </a:p>
          <a:p>
            <a:r>
              <a:rPr lang="en-US" smtClean="0"/>
              <a:t>M1 = Molar Mass of gas 1</a:t>
            </a:r>
          </a:p>
          <a:p>
            <a:r>
              <a:rPr lang="en-US" smtClean="0"/>
              <a:t>M2 = Molar Mass of gas 2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8855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Purification of Uranium-235 </a:t>
            </a:r>
            <a:br>
              <a:rPr lang="en-US" smtClean="0"/>
            </a:br>
            <a:r>
              <a:rPr lang="en-US" smtClean="0"/>
              <a:t>Using Gaseous Diffusion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6126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ED2B2-EDA5-4BEC-BE6A-51503981209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B36926-EBFE-4CB3-BFDD-41FF16EE51A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6E2A5E-BCCC-4B49-82A7-5865AFCB1B2B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280B33B-2224-4C57-9889-01989A18714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B39ED0E-D0C1-4DA4-B745-7F64A391A0FE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F542C9-B291-4008-8EFF-7004BA00BC9D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7512EF-992A-4311-BE97-BCA8949CAE7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9F0F0-E887-4097-B30F-15EE89E938F5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FD47F-35D0-4B1E-8870-2BB2B3CDFC6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040C7E-9B20-425D-823E-89A57A09E3B2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80ED96-0AF7-4E59-B3D3-9602353B0009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1D798-5E8B-47FC-83A1-46E474D0949A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4E118-D48E-44E1-B41B-61CF9205D867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11BAAD-4E01-4E2D-8ED5-02659685859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09451-018C-493D-8520-36E7BD1EF618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DC73C-4F72-4181-A910-CC4314D1EA5F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516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516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2FDDD-710B-4533-8AEF-323CC47522A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itle, 2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9E373FD-F7A7-45ED-B3B1-36B61775013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F608F-F95D-4448-9EEA-27EC0C787E4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A91A9A-6FC7-489E-AD0C-E16366D6ED81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550FFE-A74A-496F-8AF7-273CB161393C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948EF0-075B-4B45-A43B-19F98DEF2A6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B16D01-DB48-4245-89FC-49E5BFE2B510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957FB-2C76-4E75-85E7-C502B2C24743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357DC-D12D-49D2-A768-353702B83A64}" type="slidenum">
              <a:rPr lang="en-US"/>
              <a:pPr/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8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1509" name="Rectangle 102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F91149C7-BAF7-4994-927B-89BC9732697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73" r:id="rId12"/>
    <p:sldLayoutId id="2147483674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C647F1AE-7F4F-400C-A0BF-257970D467F7}" type="slidenum">
              <a:rPr lang="en-US"/>
              <a:pPr/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5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7.wmf"/><Relationship Id="rId4" Type="http://schemas.openxmlformats.org/officeDocument/2006/relationships/oleObject" Target="../embeddings/oleObject4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15400" cy="990600"/>
          </a:xfrm>
        </p:spPr>
        <p:txBody>
          <a:bodyPr/>
          <a:lstStyle/>
          <a:p>
            <a:r>
              <a:rPr lang="en-US" sz="44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Kinetic Molecular Theory</a:t>
            </a:r>
            <a:endParaRPr lang="en-US" sz="4400" u="sng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252079" y="2057400"/>
          <a:ext cx="5072521" cy="518160"/>
        </p:xfrm>
        <a:graphic>
          <a:graphicData uri="http://schemas.openxmlformats.org/drawingml/2006/table">
            <a:tbl>
              <a:tblPr/>
              <a:tblGrid>
                <a:gridCol w="881521"/>
                <a:gridCol w="41910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n-lt"/>
                        </a:rPr>
                        <a:t>1.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n-lt"/>
                        </a:rPr>
                        <a:t>pertaining to motion</a:t>
                      </a:r>
                      <a:r>
                        <a:rPr lang="en-US" sz="2800" dirty="0" smtClean="0">
                          <a:latin typeface="+mn-lt"/>
                        </a:rPr>
                        <a:t>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219200" y="2743200"/>
          <a:ext cx="4191000" cy="518160"/>
        </p:xfrm>
        <a:graphic>
          <a:graphicData uri="http://schemas.openxmlformats.org/drawingml/2006/table">
            <a:tbl>
              <a:tblPr/>
              <a:tblGrid>
                <a:gridCol w="685800"/>
                <a:gridCol w="3505200"/>
              </a:tblGrid>
              <a:tr h="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n-lt"/>
                        </a:rPr>
                        <a:t>2.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n-lt"/>
                        </a:rPr>
                        <a:t>  caused </a:t>
                      </a:r>
                      <a:r>
                        <a:rPr lang="en-US" sz="2800" dirty="0">
                          <a:latin typeface="+mn-lt"/>
                        </a:rPr>
                        <a:t>by motion.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219200" y="3429000"/>
          <a:ext cx="7696200" cy="944880"/>
        </p:xfrm>
        <a:graphic>
          <a:graphicData uri="http://schemas.openxmlformats.org/drawingml/2006/table">
            <a:tbl>
              <a:tblPr/>
              <a:tblGrid>
                <a:gridCol w="958274"/>
                <a:gridCol w="6737926"/>
              </a:tblGrid>
              <a:tr h="0"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n-lt"/>
                        </a:rPr>
                        <a:t>3.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>
                          <a:latin typeface="+mn-lt"/>
                        </a:rPr>
                        <a:t>characterized by </a:t>
                      </a:r>
                      <a:r>
                        <a:rPr lang="en-US" sz="2800" dirty="0" smtClean="0">
                          <a:latin typeface="+mn-lt"/>
                        </a:rPr>
                        <a:t>movement:</a:t>
                      </a:r>
                      <a:r>
                        <a:rPr lang="en-US" sz="2800" baseline="0" dirty="0" smtClean="0">
                          <a:latin typeface="+mn-lt"/>
                        </a:rPr>
                        <a:t> </a:t>
                      </a:r>
                      <a:r>
                        <a:rPr lang="en-US" sz="2800" dirty="0" smtClean="0">
                          <a:latin typeface="+mn-lt"/>
                        </a:rPr>
                        <a:t>Running </a:t>
                      </a:r>
                      <a:r>
                        <a:rPr lang="en-US" sz="2800" dirty="0">
                          <a:latin typeface="+mn-lt"/>
                        </a:rPr>
                        <a:t>and dancing are kinetic activities. 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40" name="Picture 16" descr="http://cache.lexico.com/dictionary/graphics/luna/thins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" y="-114300"/>
            <a:ext cx="19050" cy="38100"/>
          </a:xfrm>
          <a:prstGeom prst="rect">
            <a:avLst/>
          </a:prstGeom>
          <a:noFill/>
        </p:spPr>
      </p:pic>
      <p:pic>
        <p:nvPicPr>
          <p:cNvPr id="1045" name="Picture 21" descr="http://cache.lexico.com/dictionary/graphics/luna/thins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0600" y="-723900"/>
            <a:ext cx="19050" cy="381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685800" y="1295400"/>
            <a:ext cx="205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err="1">
                <a:solidFill>
                  <a:schemeClr val="tx1"/>
                </a:solidFill>
              </a:rPr>
              <a:t>ki⋅net⋅ic</a:t>
            </a:r>
            <a:endParaRPr lang="en-US" sz="3200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9600" y="4648200"/>
            <a:ext cx="8305800" cy="1124021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  <a:effectLst/>
        </p:spPr>
        <p:txBody>
          <a:bodyPr vert="horz" wrap="square" lIns="91440" tIns="0" rIns="88872" bIns="1587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ctr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141414"/>
                </a:solidFill>
                <a:effectLst/>
                <a:latin typeface="+mn-lt"/>
              </a:rPr>
              <a:t>Origin: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/>
            </a:r>
            <a:b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</a:b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1850–55;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&lt; Gk </a:t>
            </a:r>
            <a:r>
              <a:rPr kumimoji="0" lang="en-US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kīnētikós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moving, equiv. to </a:t>
            </a:r>
            <a:r>
              <a:rPr kumimoji="0" lang="en-US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kīnē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-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(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verbid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s. of </a:t>
            </a:r>
            <a:r>
              <a:rPr kumimoji="0" lang="en-US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kīneîn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</a:rPr>
              <a:t> to move) + </a:t>
            </a:r>
            <a:r>
              <a:rPr kumimoji="0" lang="en-US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-</a:t>
            </a:r>
            <a:r>
              <a:rPr kumimoji="0" lang="en-US" b="1" i="1" u="none" strike="noStrike" cap="none" normalizeH="0" baseline="0" dirty="0" err="1" smtClean="0">
                <a:ln>
                  <a:noFill/>
                </a:ln>
                <a:solidFill>
                  <a:srgbClr val="333333"/>
                </a:solidFill>
                <a:effectLst/>
                <a:latin typeface="+mn-lt"/>
                <a:cs typeface="Arial" pitchFamily="34" charset="0"/>
              </a:rPr>
              <a:t>tikos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rgbClr val="333333"/>
              </a:solidFill>
              <a:effectLst/>
              <a:latin typeface="+mn-lt"/>
            </a:endParaRPr>
          </a:p>
        </p:txBody>
      </p:sp>
      <p:pic>
        <p:nvPicPr>
          <p:cNvPr id="1047" name="Picture 23" descr="http://cache.lexico.com/dictionary/graphics/luna/thinsp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48525" y="-419100"/>
            <a:ext cx="19050" cy="38100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5334000" y="6324600"/>
            <a:ext cx="3456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Source: </a:t>
            </a:r>
            <a:r>
              <a:rPr lang="en-US" sz="1800" dirty="0" err="1" smtClean="0">
                <a:solidFill>
                  <a:schemeClr val="tx1"/>
                </a:solidFill>
              </a:rPr>
              <a:t>Websters</a:t>
            </a:r>
            <a:r>
              <a:rPr lang="en-US" sz="1800" dirty="0" smtClean="0">
                <a:solidFill>
                  <a:schemeClr val="tx1"/>
                </a:solidFill>
              </a:rPr>
              <a:t> Dictionary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7772400" cy="1143000"/>
          </a:xfrm>
        </p:spPr>
        <p:txBody>
          <a:bodyPr/>
          <a:lstStyle/>
          <a:p>
            <a:r>
              <a:rPr lang="en-US" sz="44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 Standards</a:t>
            </a:r>
            <a:endParaRPr lang="en-US" sz="4400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524000"/>
          <a:ext cx="7467600" cy="3413760"/>
        </p:xfrm>
        <a:graphic>
          <a:graphicData uri="http://schemas.openxmlformats.org/drawingml/2006/table">
            <a:tbl>
              <a:tblPr>
                <a:effectLst>
                  <a:outerShdw blurRad="50800" dist="1016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7467600"/>
              </a:tblGrid>
              <a:tr h="35467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the random motion of molecules and their collisions with a surface create the observable pressure on that surface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7338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i="1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Students </a:t>
                      </a:r>
                      <a:r>
                        <a:rPr lang="en-US" sz="2800" i="1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know </a:t>
                      </a:r>
                      <a:r>
                        <a:rPr lang="en-US" sz="2800" dirty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the random motion of molecules explains the diffusion of gases</a:t>
                      </a:r>
                      <a:r>
                        <a:rPr lang="en-US" sz="2800" dirty="0" smtClean="0">
                          <a:solidFill>
                            <a:srgbClr val="0066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dirty="0">
                        <a:solidFill>
                          <a:srgbClr val="0066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66502" marR="66502" marT="0" marB="0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050"/>
          <p:cNvSpPr>
            <a:spLocks noGrp="1" noChangeArrowheads="1"/>
          </p:cNvSpPr>
          <p:nvPr>
            <p:ph type="title"/>
          </p:nvPr>
        </p:nvSpPr>
        <p:spPr>
          <a:xfrm>
            <a:off x="762000" y="304800"/>
            <a:ext cx="7772400" cy="609600"/>
          </a:xfrm>
        </p:spPr>
        <p:txBody>
          <a:bodyPr/>
          <a:lstStyle/>
          <a:p>
            <a:r>
              <a:rPr lang="en-US" sz="4000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Nature of Gases</a:t>
            </a:r>
          </a:p>
        </p:txBody>
      </p:sp>
      <p:sp>
        <p:nvSpPr>
          <p:cNvPr id="29699" name="Rectangle 205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47800"/>
            <a:ext cx="7772400" cy="4114800"/>
          </a:xfrm>
          <a:solidFill>
            <a:schemeClr val="bg1">
              <a:lumMod val="95000"/>
            </a:schemeClr>
          </a:solidFill>
          <a:ln w="38100">
            <a:solidFill>
              <a:schemeClr val="accent2">
                <a:lumMod val="50000"/>
              </a:schemeClr>
            </a:solidFill>
            <a:miter lim="800000"/>
            <a:headEnd/>
            <a:tailEnd/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Gases </a:t>
            </a:r>
            <a:r>
              <a:rPr lang="en-US" sz="2800" dirty="0">
                <a:solidFill>
                  <a:schemeClr val="tx1"/>
                </a:solidFill>
              </a:rPr>
              <a:t>expand to fill their containers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Gases </a:t>
            </a:r>
            <a:r>
              <a:rPr lang="en-US" sz="2800" dirty="0">
                <a:solidFill>
                  <a:schemeClr val="tx1"/>
                </a:solidFill>
              </a:rPr>
              <a:t>are fluid – they flow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Gases </a:t>
            </a:r>
            <a:r>
              <a:rPr lang="en-US" sz="2800" dirty="0">
                <a:solidFill>
                  <a:schemeClr val="tx1"/>
                </a:solidFill>
              </a:rPr>
              <a:t>have low density</a:t>
            </a:r>
          </a:p>
          <a:p>
            <a:pPr lvl="1">
              <a:buClr>
                <a:srgbClr val="C00000"/>
              </a:buClr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</a:rPr>
              <a:t> 1/1000 </a:t>
            </a:r>
            <a:r>
              <a:rPr lang="en-US" dirty="0">
                <a:solidFill>
                  <a:schemeClr val="tx1"/>
                </a:solidFill>
              </a:rPr>
              <a:t>the density of the equivalent liquid or solid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Gases </a:t>
            </a:r>
            <a:r>
              <a:rPr lang="en-US" sz="2800" dirty="0">
                <a:solidFill>
                  <a:schemeClr val="tx1"/>
                </a:solidFill>
              </a:rPr>
              <a:t>are compressible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</a:rPr>
              <a:t> Gases </a:t>
            </a:r>
            <a:r>
              <a:rPr lang="en-US" sz="2800" dirty="0">
                <a:solidFill>
                  <a:schemeClr val="tx1"/>
                </a:solidFill>
              </a:rPr>
              <a:t>effuse and diffuse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96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6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uild="p" bldLvl="2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447800" y="0"/>
            <a:ext cx="6477000" cy="762000"/>
          </a:xfrm>
          <a:noFill/>
          <a:ln/>
        </p:spPr>
        <p:txBody>
          <a:bodyPr lIns="90488" tIns="44450" rIns="90488" bIns="44450"/>
          <a:lstStyle/>
          <a:p>
            <a:r>
              <a:rPr lang="en-US" sz="3600" u="sng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Kinetic Molecular Theory</a:t>
            </a:r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762000"/>
            <a:ext cx="5334000" cy="5638800"/>
          </a:xfrm>
          <a:noFill/>
          <a:ln w="12700"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u="sng" dirty="0">
                <a:solidFill>
                  <a:srgbClr val="006600"/>
                </a:solidFill>
              </a:rPr>
              <a:t>Particles of matter are ALWAYS in motion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6600"/>
                </a:solidFill>
              </a:rPr>
              <a:t>Volume of individual particles is </a:t>
            </a:r>
            <a:r>
              <a:rPr lang="en-US" sz="2800" dirty="0">
                <a:solidFill>
                  <a:srgbClr val="006600"/>
                </a:solidFill>
                <a:latin typeface="Symbol" pitchFamily="18" charset="2"/>
                <a:sym typeface="Symbol" pitchFamily="18" charset="2"/>
              </a:rPr>
              <a:t></a:t>
            </a:r>
            <a:r>
              <a:rPr lang="en-US" sz="2800" dirty="0">
                <a:solidFill>
                  <a:srgbClr val="006600"/>
                </a:solidFill>
              </a:rPr>
              <a:t> zero.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u="sng" dirty="0">
                <a:solidFill>
                  <a:srgbClr val="006600"/>
                </a:solidFill>
              </a:rPr>
              <a:t>Collisions of particles with container walls </a:t>
            </a:r>
            <a:r>
              <a:rPr lang="en-US" sz="2800" u="sng" dirty="0" smtClean="0">
                <a:solidFill>
                  <a:srgbClr val="006600"/>
                </a:solidFill>
              </a:rPr>
              <a:t>cause the </a:t>
            </a:r>
            <a:r>
              <a:rPr lang="en-US" sz="2800" u="sng" dirty="0">
                <a:solidFill>
                  <a:srgbClr val="006600"/>
                </a:solidFill>
              </a:rPr>
              <a:t>pressure exerted by gas.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6600"/>
                </a:solidFill>
              </a:rPr>
              <a:t>Particles exert no forces on each other.</a:t>
            </a:r>
          </a:p>
          <a:p>
            <a:pPr>
              <a:buClr>
                <a:srgbClr val="C00000"/>
              </a:buClr>
              <a:buFont typeface="Wingdings" pitchFamily="2" charset="2"/>
              <a:buChar char="q"/>
            </a:pPr>
            <a:r>
              <a:rPr lang="en-US" sz="2800" dirty="0">
                <a:solidFill>
                  <a:srgbClr val="006600"/>
                </a:solidFill>
              </a:rPr>
              <a:t>Average kinetic energy </a:t>
            </a:r>
            <a:r>
              <a:rPr lang="en-US" sz="2800" dirty="0" smtClean="0">
                <a:solidFill>
                  <a:srgbClr val="006600"/>
                </a:solidFill>
              </a:rPr>
              <a:t>is proportional to </a:t>
            </a:r>
            <a:r>
              <a:rPr lang="en-US" sz="2800" dirty="0">
                <a:solidFill>
                  <a:srgbClr val="006600"/>
                </a:solidFill>
              </a:rPr>
              <a:t>Kelvin         temperature of a gas.</a:t>
            </a:r>
          </a:p>
          <a:p>
            <a:pPr>
              <a:buClr>
                <a:schemeClr val="tx2"/>
              </a:buClr>
              <a:buFontTx/>
              <a:buBlip>
                <a:blip r:embed="rId3"/>
              </a:buBlip>
            </a:pPr>
            <a:endParaRPr lang="en-US" sz="2400" dirty="0"/>
          </a:p>
        </p:txBody>
      </p:sp>
      <p:pic>
        <p:nvPicPr>
          <p:cNvPr id="6" name="Picture 5" descr="Kinetic_theory_of_gases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990600"/>
            <a:ext cx="33528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600200" y="228600"/>
            <a:ext cx="6553200" cy="685800"/>
          </a:xfrm>
        </p:spPr>
        <p:txBody>
          <a:bodyPr/>
          <a:lstStyle/>
          <a:p>
            <a:r>
              <a:rPr lang="en-US" sz="3200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Kinetic Energy of Gas Particles</a:t>
            </a: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381000" y="1066800"/>
            <a:ext cx="8382000" cy="946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dirty="0">
                <a:solidFill>
                  <a:schemeClr val="tx1"/>
                </a:solidFill>
              </a:rPr>
              <a:t>At the same conditions of temperature, all gases have the same </a:t>
            </a:r>
            <a:r>
              <a:rPr lang="en-US" sz="2800" u="sng" dirty="0">
                <a:solidFill>
                  <a:schemeClr val="tx1"/>
                </a:solidFill>
              </a:rPr>
              <a:t>average</a:t>
            </a:r>
            <a:r>
              <a:rPr lang="en-US" sz="2800" dirty="0">
                <a:solidFill>
                  <a:schemeClr val="tx1"/>
                </a:solidFill>
              </a:rPr>
              <a:t> kinetic energy.</a:t>
            </a:r>
          </a:p>
        </p:txBody>
      </p:sp>
      <p:graphicFrame>
        <p:nvGraphicFramePr>
          <p:cNvPr id="11059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3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0597" name="Object 5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4" name="Equation" r:id="rId6" imgW="114120" imgH="215640" progId="Equation.3">
                  <p:embed/>
                </p:oleObj>
              </mc:Choice>
              <mc:Fallback>
                <p:oleObj name="Equation" r:id="rId6" imgW="114120" imgH="21564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0594" name="Text Box 2"/>
          <p:cNvSpPr txBox="1">
            <a:spLocks noChangeArrowheads="1"/>
          </p:cNvSpPr>
          <p:nvPr/>
        </p:nvSpPr>
        <p:spPr bwMode="auto">
          <a:xfrm>
            <a:off x="5029200" y="2362200"/>
            <a:ext cx="199707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</a:rPr>
              <a:t>m</a:t>
            </a:r>
            <a:r>
              <a:rPr lang="en-US" sz="3200" i="1" dirty="0">
                <a:solidFill>
                  <a:schemeClr val="tx1"/>
                </a:solidFill>
                <a:latin typeface="Times New Roman" pitchFamily="18" charset="0"/>
              </a:rPr>
              <a:t> = mass</a:t>
            </a:r>
          </a:p>
        </p:txBody>
      </p:sp>
      <p:sp>
        <p:nvSpPr>
          <p:cNvPr id="110595" name="Text Box 3"/>
          <p:cNvSpPr txBox="1">
            <a:spLocks noChangeArrowheads="1"/>
          </p:cNvSpPr>
          <p:nvPr/>
        </p:nvSpPr>
        <p:spPr bwMode="auto">
          <a:xfrm>
            <a:off x="5165725" y="3048000"/>
            <a:ext cx="2911475" cy="5794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i="1" dirty="0">
                <a:solidFill>
                  <a:srgbClr val="C00000"/>
                </a:solidFill>
                <a:latin typeface="Times New Roman" pitchFamily="18" charset="0"/>
              </a:rPr>
              <a:t>v</a:t>
            </a:r>
            <a:r>
              <a:rPr lang="en-US" sz="3200" dirty="0">
                <a:solidFill>
                  <a:schemeClr val="tx1"/>
                </a:solidFill>
                <a:latin typeface="Times New Roman" pitchFamily="18" charset="0"/>
              </a:rPr>
              <a:t> = velocity</a:t>
            </a: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1143000" y="2209800"/>
          <a:ext cx="2993922" cy="160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05" name="Equation" r:id="rId7" imgW="736560" imgH="393480" progId="Equation.3">
                  <p:embed/>
                </p:oleObj>
              </mc:Choice>
              <mc:Fallback>
                <p:oleObj name="Equation" r:id="rId7" imgW="73656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3000" y="2209800"/>
                        <a:ext cx="2993922" cy="1600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533400" y="4191000"/>
            <a:ext cx="7848600" cy="1569660"/>
          </a:xfrm>
          <a:prstGeom prst="rect">
            <a:avLst/>
          </a:prstGeom>
          <a:solidFill>
            <a:schemeClr val="bg1">
              <a:lumMod val="95000"/>
            </a:schemeClr>
          </a:solidFill>
          <a:ln w="38100">
            <a:solidFill>
              <a:schemeClr val="accent2">
                <a:lumMod val="50000"/>
              </a:schemeClr>
            </a:solidFill>
          </a:ln>
          <a:effectLst>
            <a:outerShdw blurRad="50800" dist="889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006600"/>
                </a:solidFill>
                <a:sym typeface="Symbol"/>
              </a:rPr>
              <a:t> </a:t>
            </a:r>
            <a:r>
              <a:rPr lang="en-US" sz="3200" dirty="0" smtClean="0">
                <a:solidFill>
                  <a:srgbClr val="006600"/>
                </a:solidFill>
              </a:rPr>
              <a:t>At the </a:t>
            </a:r>
            <a:r>
              <a:rPr lang="en-US" sz="3200" i="1" dirty="0" smtClean="0">
                <a:solidFill>
                  <a:srgbClr val="006600"/>
                </a:solidFill>
              </a:rPr>
              <a:t>same temperature</a:t>
            </a:r>
            <a:r>
              <a:rPr lang="en-US" sz="3200" dirty="0" smtClean="0">
                <a:solidFill>
                  <a:srgbClr val="006600"/>
                </a:solidFill>
              </a:rPr>
              <a:t>, </a:t>
            </a:r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20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mall molecules</a:t>
            </a:r>
            <a:r>
              <a:rPr lang="en-US" sz="3200" dirty="0" smtClean="0">
                <a:solidFill>
                  <a:srgbClr val="006600"/>
                </a:solidFill>
              </a:rPr>
              <a:t> move </a:t>
            </a:r>
            <a:r>
              <a:rPr lang="en-US" sz="3200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FASTER</a:t>
            </a:r>
            <a:r>
              <a:rPr lang="en-US" sz="3200" dirty="0" smtClean="0">
                <a:solidFill>
                  <a:srgbClr val="006600"/>
                </a:solidFill>
              </a:rPr>
              <a:t> than </a:t>
            </a:r>
            <a:r>
              <a:rPr lang="en-US" sz="3200" u="sng" dirty="0" smtClean="0">
                <a:solidFill>
                  <a:srgbClr val="006600"/>
                </a:solidFill>
              </a:rPr>
              <a:t>large molecules </a:t>
            </a:r>
            <a:endParaRPr lang="en-US" sz="3200" u="sng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05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0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594" grpId="0"/>
      <p:bldP spid="110595" grpId="0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04800" y="914400"/>
            <a:ext cx="4953000" cy="492801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lIns="90488" tIns="44450" rIns="90488" bIns="44450">
            <a:spAutoFit/>
          </a:bodyPr>
          <a:lstStyle/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Diffusion describes </a:t>
            </a:r>
            <a:r>
              <a:rPr lang="en-US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mixing of gases.  The rate of diffusion is the rate of gas mixing</a:t>
            </a:r>
            <a:r>
              <a:rPr lang="en-US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Diffusion is the result of </a:t>
            </a:r>
            <a:r>
              <a:rPr lang="en-US" b="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random movement</a:t>
            </a:r>
            <a:r>
              <a:rPr lang="en-US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of gas molecules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rate of diffusion increases with temperature</a:t>
            </a:r>
          </a:p>
          <a:p>
            <a:pPr>
              <a:spcBef>
                <a:spcPct val="70000"/>
              </a:spcBef>
              <a:buClr>
                <a:srgbClr val="C00000"/>
              </a:buClr>
              <a:buFont typeface="Wingdings" pitchFamily="2" charset="2"/>
              <a:buChar char="q"/>
            </a:pPr>
            <a:r>
              <a:rPr lang="en-US" b="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0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molecules diffuse faster than large molecules</a:t>
            </a:r>
            <a:endParaRPr lang="en-US" b="0" u="sng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>
              <a:buClr>
                <a:srgbClr val="C00000"/>
              </a:buClr>
            </a:pPr>
            <a:endParaRPr lang="en-US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2286000" cy="609600"/>
          </a:xfrm>
        </p:spPr>
        <p:txBody>
          <a:bodyPr/>
          <a:lstStyle/>
          <a:p>
            <a:pPr algn="l"/>
            <a:r>
              <a:rPr lang="en-US" sz="3200" u="sng" dirty="0">
                <a:solidFill>
                  <a:srgbClr val="006600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Diffusion</a:t>
            </a:r>
          </a:p>
        </p:txBody>
      </p:sp>
      <p:pic>
        <p:nvPicPr>
          <p:cNvPr id="17424" name="Picture 16" descr="diffusion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81000"/>
            <a:ext cx="3538538" cy="6019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4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4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4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82" name="Rectangle 6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7924800" cy="990600"/>
          </a:xfrm>
        </p:spPr>
        <p:txBody>
          <a:bodyPr/>
          <a:lstStyle/>
          <a:p>
            <a:r>
              <a:rPr lang="en-US" sz="4000" u="sng" dirty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Graham’s </a:t>
            </a:r>
            <a:r>
              <a:rPr lang="en-US" sz="4000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808080"/>
                  </a:outerShdw>
                </a:effectLst>
              </a:rPr>
              <a:t>Law of Diffusion</a:t>
            </a:r>
            <a:endParaRPr lang="en-US" sz="4000" u="sng" dirty="0">
              <a:solidFill>
                <a:schemeClr val="tx1"/>
              </a:solidFill>
              <a:effectLst>
                <a:outerShdw blurRad="38100" dist="38100" dir="2700000" algn="tl">
                  <a:srgbClr val="808080"/>
                </a:outerShdw>
              </a:effectLst>
            </a:endParaRPr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/>
        </p:nvGraphicFramePr>
        <p:xfrm>
          <a:off x="990600" y="1524000"/>
          <a:ext cx="7234990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386" name="Equation" r:id="rId4" imgW="2082600" imgH="482400" progId="Equation.3">
                  <p:embed/>
                </p:oleObj>
              </mc:Choice>
              <mc:Fallback>
                <p:oleObj name="Equation" r:id="rId4" imgW="2082600" imgH="482400" progId="Equation.3">
                  <p:embed/>
                  <p:pic>
                    <p:nvPicPr>
                      <p:cNvPr id="0" name="Picture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0600" y="1524000"/>
                        <a:ext cx="7234990" cy="1676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1371600" y="3429000"/>
            <a:ext cx="5920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600" i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Molar Mass of gas 1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94990" y="4191000"/>
            <a:ext cx="59202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3600" i="1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dirty="0" smtClean="0">
                <a:solidFill>
                  <a:schemeClr val="tx1"/>
                </a:solidFill>
                <a:latin typeface="+mn-lt"/>
                <a:cs typeface="Times New Roman" pitchFamily="18" charset="0"/>
              </a:rPr>
              <a:t>Molar Mass of gas 2</a:t>
            </a:r>
            <a:endParaRPr lang="en-US" sz="3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1143000"/>
          </a:xfrm>
        </p:spPr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</a:rPr>
              <a:t>Purification of Uranium-235 </a:t>
            </a:r>
            <a:br>
              <a:rPr lang="en-US" sz="3200" dirty="0" smtClean="0">
                <a:solidFill>
                  <a:schemeClr val="tx1"/>
                </a:solidFill>
              </a:rPr>
            </a:br>
            <a:r>
              <a:rPr lang="en-US" sz="3200" dirty="0" smtClean="0">
                <a:solidFill>
                  <a:schemeClr val="tx1"/>
                </a:solidFill>
              </a:rPr>
              <a:t>Using Gaseous Diffusion</a:t>
            </a:r>
            <a:endParaRPr lang="en-US" sz="3200" dirty="0">
              <a:solidFill>
                <a:schemeClr val="tx1"/>
              </a:solidFill>
            </a:endParaRPr>
          </a:p>
        </p:txBody>
      </p:sp>
      <p:pic>
        <p:nvPicPr>
          <p:cNvPr id="142338" name="Picture 2" descr="http://web.ead.anl.gov/uranium/guide/overview/images/nproces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141522"/>
            <a:ext cx="6705600" cy="54878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Chemistry Format">
  <a:themeElements>
    <a:clrScheme name="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hemistry Format">
  <a:themeElements>
    <a:clrScheme name="1_Chemistry Forma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Chemistry Format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1_Chemistry Form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hemistry Forma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hemistry Forma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C:\WINDOWS\Application Data\Microsoft\Templates\Chemistry Format.pot</Template>
  <TotalTime>1325</TotalTime>
  <Pages>17</Pages>
  <Words>490</Words>
  <Application>Microsoft Office PowerPoint</Application>
  <PresentationFormat>Екран (4:3)</PresentationFormat>
  <Paragraphs>74</Paragraphs>
  <Slides>8</Slides>
  <Notes>8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8</vt:i4>
      </vt:variant>
    </vt:vector>
  </HeadingPairs>
  <TitlesOfParts>
    <vt:vector size="11" baseType="lpstr">
      <vt:lpstr>Chemistry Format</vt:lpstr>
      <vt:lpstr>1_Chemistry Format</vt:lpstr>
      <vt:lpstr>Equation</vt:lpstr>
      <vt:lpstr>Kinetic Molecular Theory</vt:lpstr>
      <vt:lpstr>CA Standards</vt:lpstr>
      <vt:lpstr>The Nature of Gases</vt:lpstr>
      <vt:lpstr>Kinetic Molecular Theory</vt:lpstr>
      <vt:lpstr>Kinetic Energy of Gas Particles</vt:lpstr>
      <vt:lpstr>Diffusion</vt:lpstr>
      <vt:lpstr>Graham’s Law of Diffusion</vt:lpstr>
      <vt:lpstr>Purification of Uranium-235  Using Gaseous Diffusion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Gas</dc:title>
  <dc:creator>Mad Doc</dc:creator>
  <cp:lastModifiedBy>RomaK</cp:lastModifiedBy>
  <cp:revision>201</cp:revision>
  <cp:lastPrinted>1601-01-01T00:00:00Z</cp:lastPrinted>
  <dcterms:created xsi:type="dcterms:W3CDTF">1997-01-27T00:51:04Z</dcterms:created>
  <dcterms:modified xsi:type="dcterms:W3CDTF">2015-09-02T10:02:38Z</dcterms:modified>
</cp:coreProperties>
</file>