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4"/>
  </p:notesMasterIdLst>
  <p:handoutMasterIdLst>
    <p:handoutMasterId r:id="rId15"/>
  </p:handoutMasterIdLst>
  <p:sldIdLst>
    <p:sldId id="282" r:id="rId2"/>
    <p:sldId id="363" r:id="rId3"/>
    <p:sldId id="256" r:id="rId4"/>
    <p:sldId id="359" r:id="rId5"/>
    <p:sldId id="352" r:id="rId6"/>
    <p:sldId id="353" r:id="rId7"/>
    <p:sldId id="354" r:id="rId8"/>
    <p:sldId id="355" r:id="rId9"/>
    <p:sldId id="356" r:id="rId10"/>
    <p:sldId id="357" r:id="rId11"/>
    <p:sldId id="349" r:id="rId12"/>
    <p:sldId id="358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6600"/>
    <a:srgbClr val="0033CC"/>
    <a:srgbClr val="333399"/>
    <a:srgbClr val="000099"/>
    <a:srgbClr val="FFFF00"/>
    <a:srgbClr val="99FFCC"/>
    <a:srgbClr val="000066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89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9950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Ionic Bonding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79788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68139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Sodium Chloride Crystal Lattice</a:t>
            </a:r>
          </a:p>
          <a:p>
            <a:r>
              <a:rPr lang="en-US" smtClean="0"/>
              <a:t>Ionic compounds form solid crystals at ordinary temperatures.</a:t>
            </a:r>
          </a:p>
          <a:p>
            <a:r>
              <a:rPr lang="en-US" smtClean="0"/>
              <a:t>Ionic compounds organize in a characteristic crystal lattice of alternating positive and negative ions.</a:t>
            </a:r>
          </a:p>
          <a:p>
            <a:r>
              <a:rPr lang="en-US" smtClean="0"/>
              <a:t>All salts are ionic compounds and form crystals.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90374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Properties of Ionic Compounds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7090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r>
              <a:rPr lang="en-US" smtClean="0"/>
              <a:t> Students know atoms combine to form molecules by sharing electrons to form covalent or metallic bonds or by exchanging electrons to form ionic bonds. </a:t>
            </a:r>
          </a:p>
          <a:p>
            <a:r>
              <a:rPr lang="en-US" smtClean="0"/>
              <a:t>  Students know salt crystals, such as NaCl, are repeating patterns of positive and negative ions held together by electrostatic attraction.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2410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Bonds</a:t>
            </a:r>
          </a:p>
          <a:p>
            <a:r>
              <a:rPr lang="en-US" smtClean="0"/>
              <a:t> Forces that hold groups of atoms  </a:t>
            </a:r>
          </a:p>
          <a:p>
            <a:r>
              <a:rPr lang="en-US" smtClean="0"/>
              <a:t>   together and make them function </a:t>
            </a:r>
          </a:p>
          <a:p>
            <a:r>
              <a:rPr lang="en-US" smtClean="0"/>
              <a:t>   as a unit.</a:t>
            </a:r>
          </a:p>
          <a:p>
            <a:r>
              <a:rPr lang="en-US" smtClean="0"/>
              <a:t> Ionic bonds – transfer of electrons</a:t>
            </a:r>
          </a:p>
          <a:p>
            <a:r>
              <a:rPr lang="en-US" smtClean="0"/>
              <a:t> Covalent bonds – sharing of electrons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064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Octet Rule – Ionic Compounds</a:t>
            </a:r>
          </a:p>
          <a:p>
            <a:r>
              <a:rPr lang="en-US" smtClean="0"/>
              <a:t>Ionic compounds form so that each atom, by gaining or losing electrons, has an octet of electrons in its highest occupied energy level.</a:t>
            </a:r>
          </a:p>
          <a:p>
            <a:endParaRPr lang="en-US" smtClean="0"/>
          </a:p>
          <a:p>
            <a:r>
              <a:rPr lang="en-US" smtClean="0"/>
              <a:t>Metals lose electrons to form positively-charged cations</a:t>
            </a:r>
          </a:p>
          <a:p>
            <a:endParaRPr lang="en-US" smtClean="0"/>
          </a:p>
          <a:p>
            <a:r>
              <a:rPr lang="en-US" smtClean="0"/>
              <a:t>Nonmetals gains electrons to form negatively-charged anions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1879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Ionic Bonding:</a:t>
            </a:r>
            <a:br>
              <a:rPr lang="en-US" smtClean="0"/>
            </a:br>
            <a:r>
              <a:rPr lang="en-US" smtClean="0"/>
              <a:t>The Formation of Sodium Chloride</a:t>
            </a:r>
          </a:p>
          <a:p>
            <a:r>
              <a:rPr lang="en-US" smtClean="0"/>
              <a:t> Sodium has 1 valence electron</a:t>
            </a:r>
          </a:p>
          <a:p>
            <a:r>
              <a:rPr lang="en-US" smtClean="0"/>
              <a:t>Cl: 1s22s22p63s23p5</a:t>
            </a:r>
          </a:p>
          <a:p>
            <a:r>
              <a:rPr lang="en-US" smtClean="0"/>
              <a:t> Na: 1s22s22p63s1</a:t>
            </a:r>
          </a:p>
          <a:p>
            <a:r>
              <a:rPr lang="en-US" smtClean="0"/>
              <a:t> Chlorine has 7 valence electrons</a:t>
            </a:r>
          </a:p>
          <a:p>
            <a:r>
              <a:rPr lang="en-US" smtClean="0"/>
              <a:t> An electron transferred gives </a:t>
            </a:r>
          </a:p>
          <a:p>
            <a:r>
              <a:rPr lang="en-US" smtClean="0"/>
              <a:t>    each an octet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6734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Ionic Bonding:</a:t>
            </a:r>
            <a:br>
              <a:rPr lang="en-US" smtClean="0"/>
            </a:br>
            <a:r>
              <a:rPr lang="en-US" smtClean="0"/>
              <a:t>The Formation of Sodium Chloride</a:t>
            </a:r>
          </a:p>
          <a:p>
            <a:r>
              <a:rPr lang="en-US" smtClean="0"/>
              <a:t>Cl-   1s22s22p63s23p6</a:t>
            </a:r>
          </a:p>
          <a:p>
            <a:r>
              <a:rPr lang="en-US" smtClean="0"/>
              <a:t> Na+  1s22s22p6</a:t>
            </a:r>
          </a:p>
          <a:p>
            <a:r>
              <a:rPr lang="en-US" smtClean="0"/>
              <a:t>This transfer forms ions, each with an octet: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7836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Ionic Bonding:</a:t>
            </a:r>
            <a:br>
              <a:rPr lang="en-US" smtClean="0"/>
            </a:br>
            <a:r>
              <a:rPr lang="en-US" smtClean="0"/>
              <a:t>The Formation of Sodium Chloride</a:t>
            </a:r>
          </a:p>
          <a:p>
            <a:r>
              <a:rPr lang="en-US" smtClean="0"/>
              <a:t>Cl-</a:t>
            </a:r>
          </a:p>
          <a:p>
            <a:r>
              <a:rPr lang="en-US" smtClean="0"/>
              <a:t> Na+</a:t>
            </a:r>
          </a:p>
          <a:p>
            <a:r>
              <a:rPr lang="en-US" smtClean="0"/>
              <a:t>The resulting ions come together due to electrostatic attraction       </a:t>
            </a:r>
          </a:p>
          <a:p>
            <a:r>
              <a:rPr lang="en-US" smtClean="0"/>
              <a:t>         (opposites attract):</a:t>
            </a:r>
          </a:p>
          <a:p>
            <a:r>
              <a:rPr lang="en-US" smtClean="0"/>
              <a:t>The net charge on the compound must equal zero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8750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Examples of Ionic compounds</a:t>
            </a:r>
          </a:p>
          <a:p>
            <a:r>
              <a:rPr lang="en-US" smtClean="0"/>
              <a:t>Mg2+Cl-2</a:t>
            </a:r>
          </a:p>
          <a:p>
            <a:r>
              <a:rPr lang="en-US" smtClean="0"/>
              <a:t>Na+2O2-</a:t>
            </a:r>
          </a:p>
          <a:p>
            <a:r>
              <a:rPr lang="en-US" smtClean="0"/>
              <a:t>Magnesium chloride: Magnesium loses two electrons and each chlorine gains one electron</a:t>
            </a:r>
          </a:p>
          <a:p>
            <a:r>
              <a:rPr lang="en-US" smtClean="0"/>
              <a:t>Sodium oxide: Each sodium loses one electron and the oxygen gains two electrons</a:t>
            </a:r>
          </a:p>
          <a:p>
            <a:r>
              <a:rPr lang="en-US" smtClean="0"/>
              <a:t>Al3+2S2-3</a:t>
            </a:r>
          </a:p>
          <a:p>
            <a:r>
              <a:rPr lang="en-US" smtClean="0"/>
              <a:t>Aluminum sulfide: Each aluminum loses two electrons (six total) and each sulfur gains two electrons (six total)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82653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7257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8D462-AD60-45CA-825C-3F540FEA36B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5C7C2-0184-4A62-89AA-68A27C249B8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DEC36-A5C7-47EE-9C0A-67A62F35207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35474E8-EF16-409C-A997-F73C787DAF7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44D31CB-F0BC-417D-B73A-10A7C97979A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4E8A750-CC37-432E-AF93-3FFC4A342F8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6B7C8B-040F-4942-BCF7-03B36B25F88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F5ED6-936F-4A0A-AC5C-02ABA506319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B113C-BF68-4987-B907-412536509C3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C392F-61F4-415A-8DF6-83259A581DF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DC999-DD02-4141-ABC8-C56C525892A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901AC-27F9-4974-B89B-62EF5C52DDE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708E5-A7C5-45A4-B82E-71A2965DA8E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49CCC-FFFD-472E-A58E-3C9A93928A4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721CF98A-C6A8-4026-A954-E34AEEF1358F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6705600" cy="1371600"/>
          </a:xfrm>
        </p:spPr>
        <p:txBody>
          <a:bodyPr/>
          <a:lstStyle/>
          <a:p>
            <a:r>
              <a:rPr lang="en-US" sz="54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Ionic Bonding</a:t>
            </a:r>
            <a:endParaRPr lang="en-US" sz="5400" u="sng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3" descr="NaCl_formatio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600200"/>
            <a:ext cx="8802278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727" name="Group 151"/>
          <p:cNvGraphicFramePr>
            <a:graphicFrameLocks noGrp="1"/>
          </p:cNvGraphicFramePr>
          <p:nvPr>
            <p:ph/>
          </p:nvPr>
        </p:nvGraphicFramePr>
        <p:xfrm>
          <a:off x="762000" y="381000"/>
          <a:ext cx="8001000" cy="5970588"/>
        </p:xfrm>
        <a:graphic>
          <a:graphicData uri="http://schemas.openxmlformats.org/drawingml/2006/table">
            <a:tbl>
              <a:tblPr>
                <a:effectLst>
                  <a:outerShdw blurRad="50800" dist="1016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667000"/>
                <a:gridCol w="2819400"/>
                <a:gridCol w="2514600"/>
              </a:tblGrid>
              <a:tr h="612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Nonmetal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Monatomic Anions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Ion Name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Fluorine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F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-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Fluoride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Chlorine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Cl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-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Chloride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Bromine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Br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-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Bromide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Iodine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-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Iodide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Oxygen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2-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Oxide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Sulfur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2-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Sulfide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Nitrogen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3-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Nitride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Phosphorus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3-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Phosphide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Sodium Chloride Crystal Lattice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0" y="1143000"/>
            <a:ext cx="464820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Ionic compounds form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solid </a:t>
            </a:r>
            <a:r>
              <a:rPr lang="en-US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crystals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at ordinary temperatures.</a:t>
            </a:r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0" y="2667000"/>
            <a:ext cx="4587875" cy="22467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Ionic compounds organize in a characteristic crystal lattice of alternating positive and negative ions.</a:t>
            </a:r>
          </a:p>
        </p:txBody>
      </p:sp>
      <p:pic>
        <p:nvPicPr>
          <p:cNvPr id="7" name="Picture 6" descr="NaC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143000"/>
            <a:ext cx="3810000" cy="3743325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600" y="5181600"/>
            <a:ext cx="8610600" cy="838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sng" strike="noStrike" kern="0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salts</a:t>
            </a:r>
            <a:r>
              <a:rPr kumimoji="0" lang="en-US" sz="2800" i="0" u="sng" strike="noStrike" kern="0" cap="none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i="0" u="sng" strike="noStrike" kern="0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 ionic compounds</a:t>
            </a:r>
            <a:r>
              <a:rPr kumimoji="0" lang="en-US" sz="2800" i="0" u="sng" strike="noStrike" kern="0" cap="none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i="0" u="sng" strike="noStrike" kern="0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form</a:t>
            </a:r>
            <a:r>
              <a:rPr kumimoji="0" lang="en-US" sz="2800" i="0" u="sng" strike="noStrike" kern="0" cap="none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i="0" u="sng" strike="noStrike" kern="0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crystals</a:t>
            </a:r>
            <a:r>
              <a:rPr kumimoji="0" lang="en-US" sz="2800" i="0" u="none" strike="noStrike" kern="0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en-US" sz="2800" i="0" u="none" strike="noStrike" kern="0" cap="none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 autoUpdateAnimBg="0"/>
      <p:bldP spid="138245" grpId="0" autoUpdateAnimBg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Properties of Ionic Compounds</a:t>
            </a:r>
          </a:p>
        </p:txBody>
      </p:sp>
      <p:graphicFrame>
        <p:nvGraphicFramePr>
          <p:cNvPr id="154726" name="Group 10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41776"/>
        </p:xfrm>
        <a:graphic>
          <a:graphicData uri="http://schemas.openxmlformats.org/drawingml/2006/table">
            <a:tbl>
              <a:tblPr>
                <a:effectLst>
                  <a:outerShdw blurRad="50800" dist="1016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124200"/>
                <a:gridCol w="5105400"/>
              </a:tblGrid>
              <a:tr h="636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Structure: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Crystalline solids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Melting point: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Generally high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Boiling Point: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Generally high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Electrical Conductivity: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Excellent conductors, molten and aqueous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Solubility in water: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Generally soluble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 Standards</a:t>
            </a:r>
            <a:endParaRPr lang="en-US" sz="4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219200"/>
            <a:ext cx="8001000" cy="452431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i="1" dirty="0" smtClean="0">
                <a:solidFill>
                  <a:srgbClr val="006600"/>
                </a:solidFill>
              </a:rPr>
              <a:t> Students know </a:t>
            </a:r>
            <a:r>
              <a:rPr lang="en-US" sz="3200" dirty="0" smtClean="0">
                <a:solidFill>
                  <a:srgbClr val="006600"/>
                </a:solidFill>
              </a:rPr>
              <a:t>atoms combine to form molecules by sharing electrons to form covalent or metallic bonds or </a:t>
            </a:r>
            <a:r>
              <a:rPr lang="en-US" sz="3200" u="sng" dirty="0" smtClean="0">
                <a:solidFill>
                  <a:srgbClr val="006600"/>
                </a:solidFill>
              </a:rPr>
              <a:t>by exchanging electrons to form ionic bonds. 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</a:rPr>
              <a:t> </a:t>
            </a:r>
            <a:r>
              <a:rPr lang="en-US" sz="3200" dirty="0" smtClean="0"/>
              <a:t> </a:t>
            </a:r>
            <a:r>
              <a:rPr lang="en-US" sz="3200" i="1" dirty="0" smtClean="0">
                <a:solidFill>
                  <a:srgbClr val="006600"/>
                </a:solidFill>
              </a:rPr>
              <a:t>Students know </a:t>
            </a:r>
            <a:r>
              <a:rPr lang="en-US" sz="3200" dirty="0" smtClean="0">
                <a:solidFill>
                  <a:srgbClr val="006600"/>
                </a:solidFill>
              </a:rPr>
              <a:t>salt crystals, such as </a:t>
            </a:r>
            <a:r>
              <a:rPr lang="en-US" sz="3200" dirty="0" err="1" smtClean="0">
                <a:solidFill>
                  <a:srgbClr val="006600"/>
                </a:solidFill>
              </a:rPr>
              <a:t>NaCl</a:t>
            </a:r>
            <a:r>
              <a:rPr lang="en-US" sz="3200" dirty="0" smtClean="0">
                <a:solidFill>
                  <a:srgbClr val="006600"/>
                </a:solidFill>
              </a:rPr>
              <a:t>, are repeating patterns of positive and negative ions held together by electrostatic attraction.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85800"/>
          </a:xfrm>
          <a:noFill/>
          <a:ln/>
        </p:spPr>
        <p:txBody>
          <a:bodyPr lIns="90488" tIns="44450" rIns="90488" bIns="44450"/>
          <a:lstStyle/>
          <a:p>
            <a:r>
              <a: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Bonds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18288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990000"/>
              </a:buClr>
              <a:buFont typeface="Wingdings" pitchFamily="2" charset="2"/>
              <a:buChar char="q"/>
            </a:pPr>
            <a:r>
              <a:rPr lang="en-US" b="0" dirty="0"/>
              <a:t> 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Forces that hold groups of atoms  </a:t>
            </a:r>
          </a:p>
          <a:p>
            <a:pPr>
              <a:buClr>
                <a:srgbClr val="990000"/>
              </a:buClr>
              <a:buFontTx/>
              <a:buNone/>
            </a:pP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together and make them function </a:t>
            </a:r>
          </a:p>
          <a:p>
            <a:pPr>
              <a:buClr>
                <a:srgbClr val="990000"/>
              </a:buClr>
              <a:buFontTx/>
              <a:buNone/>
            </a:pP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as a unit.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736725" y="3017838"/>
            <a:ext cx="6645275" cy="20621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990000"/>
              </a:buClr>
              <a:buFont typeface="Wingdings" pitchFamily="2" charset="2"/>
              <a:buChar char="v"/>
            </a:pP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Ionic bonds – transfer of electrons</a:t>
            </a:r>
          </a:p>
          <a:p>
            <a:pPr>
              <a:buClr>
                <a:srgbClr val="990000"/>
              </a:buClr>
              <a:buFont typeface="Wingdings" pitchFamily="2" charset="2"/>
              <a:buChar char="v"/>
            </a:pP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Covalent bonds – sharing of electrons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8382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</a:t>
            </a:r>
            <a:r>
              <a:rPr lang="en-US" sz="36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Octet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Rule – Ionic Compounds</a:t>
            </a:r>
          </a:p>
        </p:txBody>
      </p:sp>
      <p:sp>
        <p:nvSpPr>
          <p:cNvPr id="156675" name="Text Box 3"/>
          <p:cNvSpPr txBox="1">
            <a:spLocks noChangeArrowheads="1"/>
          </p:cNvSpPr>
          <p:nvPr/>
        </p:nvSpPr>
        <p:spPr bwMode="auto">
          <a:xfrm>
            <a:off x="304800" y="1295400"/>
            <a:ext cx="8686800" cy="39703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Ionic compounds </a:t>
            </a:r>
            <a:r>
              <a:rPr lang="en-US" sz="2800" dirty="0" smtClean="0">
                <a:solidFill>
                  <a:srgbClr val="006600"/>
                </a:solidFill>
              </a:rPr>
              <a:t>form </a:t>
            </a:r>
            <a:r>
              <a:rPr lang="en-US" sz="2800" dirty="0">
                <a:solidFill>
                  <a:srgbClr val="006600"/>
                </a:solidFill>
              </a:rPr>
              <a:t>so that each atom, by </a:t>
            </a:r>
            <a:r>
              <a:rPr lang="en-US" sz="2800" i="1" u="sng" dirty="0">
                <a:solidFill>
                  <a:srgbClr val="006600"/>
                </a:solidFill>
              </a:rPr>
              <a:t>gaining or losing</a:t>
            </a:r>
            <a:r>
              <a:rPr lang="en-US" sz="2800" dirty="0">
                <a:solidFill>
                  <a:srgbClr val="006600"/>
                </a:solidFill>
              </a:rPr>
              <a:t> electrons, has an octet of electrons in its highest occupied energy level</a:t>
            </a:r>
            <a:r>
              <a:rPr lang="en-US" sz="2800" dirty="0" smtClean="0">
                <a:solidFill>
                  <a:srgbClr val="006600"/>
                </a:solidFill>
              </a:rPr>
              <a:t>.</a:t>
            </a:r>
          </a:p>
          <a:p>
            <a:endParaRPr lang="en-US" sz="2800" dirty="0" smtClean="0">
              <a:solidFill>
                <a:srgbClr val="006600"/>
              </a:solidFill>
            </a:endParaRPr>
          </a:p>
          <a:p>
            <a:r>
              <a:rPr lang="en-US" sz="2800" dirty="0" smtClean="0">
                <a:solidFill>
                  <a:srgbClr val="006600"/>
                </a:solidFill>
              </a:rPr>
              <a:t>Metals lose electrons to form positively-charged </a:t>
            </a:r>
            <a:r>
              <a:rPr lang="en-US" sz="2800" dirty="0" err="1" smtClean="0">
                <a:solidFill>
                  <a:srgbClr val="006600"/>
                </a:solidFill>
              </a:rPr>
              <a:t>cations</a:t>
            </a:r>
            <a:endParaRPr lang="en-US" sz="2800" dirty="0" smtClean="0">
              <a:solidFill>
                <a:srgbClr val="006600"/>
              </a:solidFill>
            </a:endParaRPr>
          </a:p>
          <a:p>
            <a:endParaRPr lang="en-US" sz="2800" dirty="0" smtClean="0">
              <a:solidFill>
                <a:srgbClr val="006600"/>
              </a:solidFill>
            </a:endParaRPr>
          </a:p>
          <a:p>
            <a:r>
              <a:rPr lang="en-US" sz="2800" dirty="0" smtClean="0">
                <a:solidFill>
                  <a:srgbClr val="006600"/>
                </a:solidFill>
              </a:rPr>
              <a:t>Nonmetals gains electrons to form negatively-charged anions</a:t>
            </a:r>
            <a:endParaRPr lang="en-US" sz="2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Ionic Bonding: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Formation of Sodium Chloride</a:t>
            </a:r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838200" y="1600200"/>
            <a:ext cx="83058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buClr>
                <a:srgbClr val="990000"/>
              </a:buClr>
              <a:buFont typeface="Wingdings" pitchFamily="2" charset="2"/>
              <a:buChar char="q"/>
            </a:pPr>
            <a:r>
              <a:rPr lang="en-US" sz="3600" b="0" dirty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Sodium has 1 valence electron</a:t>
            </a:r>
          </a:p>
        </p:txBody>
      </p:sp>
      <p:sp>
        <p:nvSpPr>
          <p:cNvPr id="143364" name="AutoShape 4"/>
          <p:cNvSpPr>
            <a:spLocks noChangeArrowheads="1"/>
          </p:cNvSpPr>
          <p:nvPr/>
        </p:nvSpPr>
        <p:spPr bwMode="auto">
          <a:xfrm rot="-301683">
            <a:off x="6096000" y="4648200"/>
            <a:ext cx="1397000" cy="1074738"/>
          </a:xfrm>
          <a:prstGeom prst="curvedLeftArrow">
            <a:avLst>
              <a:gd name="adj1" fmla="val 26176"/>
              <a:gd name="adj2" fmla="val 46176"/>
              <a:gd name="adj3" fmla="val 4683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1905000" y="5334000"/>
            <a:ext cx="4307589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3600" b="0" dirty="0" err="1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Cl</a:t>
            </a:r>
            <a:r>
              <a:rPr lang="en-US" sz="3600" b="0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:</a:t>
            </a:r>
            <a:r>
              <a:rPr lang="en-US" sz="3600" b="0" dirty="0" smtClean="0">
                <a:solidFill>
                  <a:srgbClr val="99FFCC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en-US" sz="3600" b="0" dirty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1s</a:t>
            </a:r>
            <a:r>
              <a:rPr lang="en-US" sz="3600" b="0" baseline="30000" dirty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US" sz="3600" b="0" dirty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2s</a:t>
            </a:r>
            <a:r>
              <a:rPr lang="en-US" sz="3600" b="0" baseline="30000" dirty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US" sz="3600" b="0" dirty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2p</a:t>
            </a:r>
            <a:r>
              <a:rPr lang="en-US" sz="3600" b="0" baseline="30000" dirty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6</a:t>
            </a:r>
            <a:r>
              <a:rPr lang="en-US" sz="3600" b="0" dirty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3s</a:t>
            </a:r>
            <a:r>
              <a:rPr lang="en-US" sz="3600" b="0" baseline="30000" dirty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US" sz="3600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3p</a:t>
            </a:r>
            <a:r>
              <a:rPr lang="en-US" sz="3600" baseline="30000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5</a:t>
            </a:r>
            <a:endParaRPr lang="en-US" sz="3600" b="0" dirty="0">
              <a:solidFill>
                <a:srgbClr val="C0000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3367" name="Text Box 7"/>
          <p:cNvSpPr txBox="1">
            <a:spLocks noChangeArrowheads="1"/>
          </p:cNvSpPr>
          <p:nvPr/>
        </p:nvSpPr>
        <p:spPr bwMode="auto">
          <a:xfrm>
            <a:off x="2133600" y="4572000"/>
            <a:ext cx="4511675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3600" dirty="0"/>
              <a:t> </a:t>
            </a:r>
            <a:r>
              <a:rPr lang="en-US" sz="3600" b="0" dirty="0" smtClean="0">
                <a:solidFill>
                  <a:schemeClr val="accent6"/>
                </a:solidFill>
              </a:rPr>
              <a:t>Na:</a:t>
            </a:r>
            <a:r>
              <a:rPr lang="en-US" sz="3600" b="0" dirty="0" smtClean="0"/>
              <a:t> </a:t>
            </a:r>
            <a:r>
              <a:rPr lang="en-US" sz="3600" b="0" dirty="0">
                <a:solidFill>
                  <a:schemeClr val="accent6"/>
                </a:solidFill>
              </a:rPr>
              <a:t>1s</a:t>
            </a:r>
            <a:r>
              <a:rPr lang="en-US" sz="3600" b="0" baseline="30000" dirty="0">
                <a:solidFill>
                  <a:schemeClr val="accent6"/>
                </a:solidFill>
              </a:rPr>
              <a:t>2</a:t>
            </a:r>
            <a:r>
              <a:rPr lang="en-US" sz="3600" b="0" dirty="0">
                <a:solidFill>
                  <a:schemeClr val="accent6"/>
                </a:solidFill>
              </a:rPr>
              <a:t>2s</a:t>
            </a:r>
            <a:r>
              <a:rPr lang="en-US" sz="3600" b="0" baseline="30000" dirty="0">
                <a:solidFill>
                  <a:schemeClr val="accent6"/>
                </a:solidFill>
              </a:rPr>
              <a:t>2</a:t>
            </a:r>
            <a:r>
              <a:rPr lang="en-US" sz="3600" b="0" dirty="0">
                <a:solidFill>
                  <a:schemeClr val="accent6"/>
                </a:solidFill>
              </a:rPr>
              <a:t>2p</a:t>
            </a:r>
            <a:r>
              <a:rPr lang="en-US" sz="3600" b="0" baseline="30000" dirty="0">
                <a:solidFill>
                  <a:schemeClr val="accent6"/>
                </a:solidFill>
              </a:rPr>
              <a:t>6</a:t>
            </a:r>
            <a:r>
              <a:rPr lang="en-US" sz="3600" dirty="0">
                <a:solidFill>
                  <a:srgbClr val="C00000"/>
                </a:solidFill>
              </a:rPr>
              <a:t>3s</a:t>
            </a:r>
            <a:r>
              <a:rPr lang="en-US" sz="3600" baseline="30000" dirty="0">
                <a:solidFill>
                  <a:srgbClr val="C00000"/>
                </a:solidFill>
              </a:rPr>
              <a:t>1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143368" name="Text Box 8"/>
          <p:cNvSpPr txBox="1">
            <a:spLocks noChangeArrowheads="1"/>
          </p:cNvSpPr>
          <p:nvPr/>
        </p:nvSpPr>
        <p:spPr bwMode="auto">
          <a:xfrm>
            <a:off x="838200" y="2362200"/>
            <a:ext cx="7572375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Clr>
                <a:srgbClr val="990000"/>
              </a:buClr>
              <a:buFont typeface="Wingdings" pitchFamily="2" charset="2"/>
              <a:buChar char="q"/>
            </a:pPr>
            <a:r>
              <a:rPr lang="en-US" sz="3600" b="0" dirty="0">
                <a:solidFill>
                  <a:schemeClr val="tx1"/>
                </a:solidFill>
              </a:rPr>
              <a:t> Chlorine has 7 valence electrons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43369" name="Text Box 9"/>
          <p:cNvSpPr txBox="1">
            <a:spLocks noChangeArrowheads="1"/>
          </p:cNvSpPr>
          <p:nvPr/>
        </p:nvSpPr>
        <p:spPr bwMode="auto">
          <a:xfrm>
            <a:off x="838200" y="3276600"/>
            <a:ext cx="7543800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0000"/>
              </a:buClr>
              <a:buFont typeface="Wingdings" pitchFamily="2" charset="2"/>
              <a:buChar char="q"/>
            </a:pPr>
            <a:r>
              <a:rPr lang="en-US" sz="3600" b="0" dirty="0">
                <a:solidFill>
                  <a:schemeClr val="tx1"/>
                </a:solidFill>
              </a:rPr>
              <a:t> An electron transferred gives </a:t>
            </a:r>
          </a:p>
          <a:p>
            <a:pPr eaLnBrk="1" hangingPunct="1">
              <a:buClr>
                <a:srgbClr val="990000"/>
              </a:buClr>
              <a:buFont typeface="Wingdings" pitchFamily="2" charset="2"/>
              <a:buNone/>
            </a:pPr>
            <a:r>
              <a:rPr lang="en-US" sz="3600" b="0" dirty="0">
                <a:solidFill>
                  <a:schemeClr val="tx1"/>
                </a:solidFill>
              </a:rPr>
              <a:t>    each an octet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5" grpId="0"/>
      <p:bldP spid="143364" grpId="0" animBg="1"/>
      <p:bldP spid="143366" grpId="0"/>
      <p:bldP spid="143367" grpId="0"/>
      <p:bldP spid="143368" grpId="0"/>
      <p:bldP spid="1433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Ionic Bonding: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Formation of Sodium Chloride</a:t>
            </a:r>
          </a:p>
        </p:txBody>
      </p:sp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2895600" y="4038600"/>
            <a:ext cx="4900701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3600" dirty="0" err="1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Cl</a:t>
            </a:r>
            <a:r>
              <a:rPr lang="en-US" sz="3600" baseline="30000" dirty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-</a:t>
            </a:r>
            <a:r>
              <a:rPr lang="en-US" sz="3600" dirty="0">
                <a:solidFill>
                  <a:srgbClr val="99FFCC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en-US" sz="3600" dirty="0" smtClean="0">
                <a:solidFill>
                  <a:srgbClr val="99FFCC"/>
                </a:solidFill>
                <a:ea typeface="Times New Roman" pitchFamily="18" charset="0"/>
                <a:cs typeface="Arial" pitchFamily="34" charset="0"/>
              </a:rPr>
              <a:t>  </a:t>
            </a:r>
            <a:r>
              <a:rPr lang="en-US" sz="3600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1s</a:t>
            </a:r>
            <a:r>
              <a:rPr lang="en-US" sz="3600" baseline="30000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US" sz="3600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2s</a:t>
            </a:r>
            <a:r>
              <a:rPr lang="en-US" sz="3600" baseline="30000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US" sz="3600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2p</a:t>
            </a:r>
            <a:r>
              <a:rPr lang="en-US" sz="3600" baseline="30000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6</a:t>
            </a:r>
            <a:r>
              <a:rPr lang="en-US" sz="3600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3s</a:t>
            </a:r>
            <a:r>
              <a:rPr lang="en-US" sz="3600" baseline="30000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US" sz="3600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3p</a:t>
            </a:r>
            <a:r>
              <a:rPr lang="en-US" sz="3600" baseline="30000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6</a:t>
            </a:r>
            <a:endParaRPr lang="en-US" sz="3600" dirty="0">
              <a:solidFill>
                <a:srgbClr val="7030A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7462" name="Text Box 6"/>
          <p:cNvSpPr txBox="1">
            <a:spLocks noChangeArrowheads="1"/>
          </p:cNvSpPr>
          <p:nvPr/>
        </p:nvSpPr>
        <p:spPr bwMode="auto">
          <a:xfrm>
            <a:off x="2590800" y="3048000"/>
            <a:ext cx="4511675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3600" dirty="0"/>
              <a:t> </a:t>
            </a:r>
            <a:r>
              <a:rPr lang="en-US" sz="3600" dirty="0" smtClean="0">
                <a:solidFill>
                  <a:srgbClr val="0000CC"/>
                </a:solidFill>
              </a:rPr>
              <a:t>Na</a:t>
            </a:r>
            <a:r>
              <a:rPr lang="en-US" sz="3600" baseline="30000" dirty="0" smtClean="0">
                <a:solidFill>
                  <a:srgbClr val="0000CC"/>
                </a:solidFill>
              </a:rPr>
              <a:t>+</a:t>
            </a:r>
            <a:r>
              <a:rPr lang="en-US" sz="3600" dirty="0" smtClean="0">
                <a:solidFill>
                  <a:srgbClr val="0000CC"/>
                </a:solidFill>
              </a:rPr>
              <a:t> 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0000CC"/>
                </a:solidFill>
              </a:rPr>
              <a:t>1s</a:t>
            </a:r>
            <a:r>
              <a:rPr lang="en-US" sz="3600" baseline="30000" dirty="0" smtClean="0">
                <a:solidFill>
                  <a:srgbClr val="0000CC"/>
                </a:solidFill>
              </a:rPr>
              <a:t>2</a:t>
            </a:r>
            <a:r>
              <a:rPr lang="en-US" sz="3600" dirty="0" smtClean="0">
                <a:solidFill>
                  <a:srgbClr val="0000CC"/>
                </a:solidFill>
              </a:rPr>
              <a:t>2s</a:t>
            </a:r>
            <a:r>
              <a:rPr lang="en-US" sz="3600" baseline="30000" dirty="0" smtClean="0">
                <a:solidFill>
                  <a:srgbClr val="0000CC"/>
                </a:solidFill>
              </a:rPr>
              <a:t>2</a:t>
            </a:r>
            <a:r>
              <a:rPr lang="en-US" sz="3600" dirty="0" smtClean="0">
                <a:solidFill>
                  <a:srgbClr val="0000CC"/>
                </a:solidFill>
              </a:rPr>
              <a:t>2p</a:t>
            </a:r>
            <a:r>
              <a:rPr lang="en-US" sz="3600" baseline="30000" dirty="0" smtClean="0">
                <a:solidFill>
                  <a:srgbClr val="0000CC"/>
                </a:solidFill>
              </a:rPr>
              <a:t>6</a:t>
            </a:r>
            <a:endParaRPr lang="en-US" sz="3600" dirty="0">
              <a:solidFill>
                <a:srgbClr val="0000CC"/>
              </a:solidFill>
            </a:endParaRPr>
          </a:p>
        </p:txBody>
      </p:sp>
      <p:sp>
        <p:nvSpPr>
          <p:cNvPr id="147465" name="Rectangle 9"/>
          <p:cNvSpPr>
            <a:spLocks noChangeArrowheads="1"/>
          </p:cNvSpPr>
          <p:nvPr/>
        </p:nvSpPr>
        <p:spPr bwMode="auto">
          <a:xfrm>
            <a:off x="914400" y="1600200"/>
            <a:ext cx="7620000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3600" b="0" dirty="0">
                <a:solidFill>
                  <a:schemeClr val="tx1"/>
                </a:solidFill>
              </a:rPr>
              <a:t>This transfer forms </a:t>
            </a:r>
            <a:r>
              <a:rPr lang="en-US" sz="3600" dirty="0">
                <a:solidFill>
                  <a:schemeClr val="tx1"/>
                </a:solidFill>
              </a:rPr>
              <a:t>ions, each with an </a:t>
            </a:r>
            <a:r>
              <a:rPr lang="en-US" sz="3600" u="sng" dirty="0">
                <a:solidFill>
                  <a:srgbClr val="C00000"/>
                </a:solidFill>
              </a:rPr>
              <a:t>octet</a:t>
            </a:r>
            <a:r>
              <a:rPr lang="en-US" sz="3600" dirty="0">
                <a:solidFill>
                  <a:schemeClr val="tx1"/>
                </a:solidFill>
              </a:rPr>
              <a:t>:</a:t>
            </a:r>
            <a:endParaRPr lang="en-US" sz="3600" b="0" dirty="0">
              <a:solidFill>
                <a:schemeClr val="tx1"/>
              </a:solidFill>
            </a:endParaRPr>
          </a:p>
        </p:txBody>
      </p:sp>
      <p:sp>
        <p:nvSpPr>
          <p:cNvPr id="147466" name="Rectangle 10"/>
          <p:cNvSpPr>
            <a:spLocks noChangeArrowheads="1"/>
          </p:cNvSpPr>
          <p:nvPr/>
        </p:nvSpPr>
        <p:spPr bwMode="auto">
          <a:xfrm>
            <a:off x="4800600" y="3048000"/>
            <a:ext cx="1447800" cy="60960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7467" name="Rectangle 11"/>
          <p:cNvSpPr>
            <a:spLocks noChangeArrowheads="1"/>
          </p:cNvSpPr>
          <p:nvPr/>
        </p:nvSpPr>
        <p:spPr bwMode="auto">
          <a:xfrm>
            <a:off x="6248400" y="4038600"/>
            <a:ext cx="1447800" cy="60960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7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1" grpId="0"/>
      <p:bldP spid="147462" grpId="0"/>
      <p:bldP spid="147466" grpId="0" animBg="1"/>
      <p:bldP spid="14746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Ionic Bonding: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Formation of Sodium Chloride</a:t>
            </a:r>
          </a:p>
        </p:txBody>
      </p:sp>
      <p:sp>
        <p:nvSpPr>
          <p:cNvPr id="148483" name="Rectangle 3"/>
          <p:cNvSpPr>
            <a:spLocks noChangeArrowheads="1"/>
          </p:cNvSpPr>
          <p:nvPr/>
        </p:nvSpPr>
        <p:spPr bwMode="auto">
          <a:xfrm>
            <a:off x="4572000" y="3505200"/>
            <a:ext cx="835485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4400" b="0" dirty="0" err="1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Cl</a:t>
            </a:r>
            <a:r>
              <a:rPr lang="en-US" sz="4400" b="0" baseline="30000" dirty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-</a:t>
            </a:r>
            <a:endParaRPr lang="en-US" sz="4400" b="0" dirty="0">
              <a:solidFill>
                <a:srgbClr val="7030A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3276600" y="3505200"/>
            <a:ext cx="13716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3600" dirty="0"/>
              <a:t> </a:t>
            </a:r>
            <a:r>
              <a:rPr lang="en-US" sz="4400" b="0" dirty="0">
                <a:solidFill>
                  <a:schemeClr val="accent6"/>
                </a:solidFill>
              </a:rPr>
              <a:t>Na</a:t>
            </a:r>
            <a:r>
              <a:rPr lang="en-US" sz="4400" b="0" baseline="30000" dirty="0">
                <a:solidFill>
                  <a:schemeClr val="accent6"/>
                </a:solidFill>
              </a:rPr>
              <a:t>+</a:t>
            </a:r>
            <a:endParaRPr lang="en-US" sz="4400" dirty="0">
              <a:solidFill>
                <a:schemeClr val="accent6"/>
              </a:solidFill>
            </a:endParaRPr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914400" y="1325563"/>
            <a:ext cx="7620000" cy="173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3600" b="0" dirty="0">
                <a:solidFill>
                  <a:schemeClr val="tx1"/>
                </a:solidFill>
              </a:rPr>
              <a:t>The resulting ions come together due to electrostatic attraction </a:t>
            </a:r>
            <a:r>
              <a:rPr lang="en-US" sz="3600" b="0" dirty="0" smtClean="0">
                <a:solidFill>
                  <a:schemeClr val="tx1"/>
                </a:solidFill>
              </a:rPr>
              <a:t>      </a:t>
            </a:r>
          </a:p>
          <a:p>
            <a:r>
              <a:rPr lang="en-US" sz="3600" b="0" dirty="0" smtClean="0">
                <a:solidFill>
                  <a:schemeClr val="tx1"/>
                </a:solidFill>
              </a:rPr>
              <a:t>         (</a:t>
            </a:r>
            <a:r>
              <a:rPr lang="en-US" sz="3600" b="0" dirty="0">
                <a:solidFill>
                  <a:schemeClr val="tx1"/>
                </a:solidFill>
              </a:rPr>
              <a:t>opposites attract)</a:t>
            </a:r>
            <a:r>
              <a:rPr lang="en-US" sz="3600" dirty="0">
                <a:solidFill>
                  <a:schemeClr val="tx1"/>
                </a:solidFill>
              </a:rPr>
              <a:t>:</a:t>
            </a:r>
            <a:endParaRPr lang="en-US" sz="3600" b="0" dirty="0">
              <a:solidFill>
                <a:schemeClr val="tx1"/>
              </a:solidFill>
            </a:endParaRPr>
          </a:p>
        </p:txBody>
      </p:sp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990600" y="4495800"/>
            <a:ext cx="6950075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The net charge on the compound must equal zero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8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/>
      <p:bldP spid="148484" grpId="0"/>
      <p:bldP spid="14848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05800" cy="1143000"/>
          </a:xfrm>
        </p:spPr>
        <p:txBody>
          <a:bodyPr/>
          <a:lstStyle/>
          <a:p>
            <a:r>
              <a:rPr lang="en-US" sz="44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Examples of Ionic compounds</a:t>
            </a:r>
          </a:p>
        </p:txBody>
      </p:sp>
      <p:sp>
        <p:nvSpPr>
          <p:cNvPr id="149511" name="Text Box 7"/>
          <p:cNvSpPr txBox="1">
            <a:spLocks noChangeArrowheads="1"/>
          </p:cNvSpPr>
          <p:nvPr/>
        </p:nvSpPr>
        <p:spPr bwMode="auto">
          <a:xfrm>
            <a:off x="457200" y="1295400"/>
            <a:ext cx="199926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CC"/>
                </a:solidFill>
              </a:rPr>
              <a:t>Mg</a:t>
            </a:r>
            <a:r>
              <a:rPr lang="en-US" sz="3600" baseline="30000" dirty="0">
                <a:solidFill>
                  <a:srgbClr val="0000CC"/>
                </a:solidFill>
              </a:rPr>
              <a:t>2+</a:t>
            </a:r>
            <a:r>
              <a:rPr lang="en-US" sz="3600" dirty="0">
                <a:solidFill>
                  <a:srgbClr val="0000CC"/>
                </a:solidFill>
              </a:rPr>
              <a:t>Cl</a:t>
            </a:r>
            <a:r>
              <a:rPr lang="en-US" sz="3600" baseline="30000" dirty="0">
                <a:solidFill>
                  <a:srgbClr val="0000CC"/>
                </a:solidFill>
              </a:rPr>
              <a:t>-</a:t>
            </a:r>
            <a:r>
              <a:rPr lang="en-US" sz="3600" baseline="-25000" dirty="0">
                <a:solidFill>
                  <a:srgbClr val="0000CC"/>
                </a:solidFill>
              </a:rPr>
              <a:t>2</a:t>
            </a:r>
          </a:p>
        </p:txBody>
      </p:sp>
      <p:sp>
        <p:nvSpPr>
          <p:cNvPr id="149512" name="Text Box 8"/>
          <p:cNvSpPr txBox="1">
            <a:spLocks noChangeArrowheads="1"/>
          </p:cNvSpPr>
          <p:nvPr/>
        </p:nvSpPr>
        <p:spPr bwMode="auto">
          <a:xfrm>
            <a:off x="457200" y="2858869"/>
            <a:ext cx="193514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CC"/>
                </a:solidFill>
              </a:rPr>
              <a:t>Na</a:t>
            </a:r>
            <a:r>
              <a:rPr lang="en-US" sz="3600" baseline="30000" dirty="0">
                <a:solidFill>
                  <a:srgbClr val="0000CC"/>
                </a:solidFill>
              </a:rPr>
              <a:t>+</a:t>
            </a:r>
            <a:r>
              <a:rPr lang="en-US" sz="3600" baseline="-25000" dirty="0">
                <a:solidFill>
                  <a:srgbClr val="0000CC"/>
                </a:solidFill>
              </a:rPr>
              <a:t>2</a:t>
            </a:r>
            <a:r>
              <a:rPr lang="en-US" sz="3600" dirty="0">
                <a:solidFill>
                  <a:srgbClr val="0000CC"/>
                </a:solidFill>
              </a:rPr>
              <a:t>O</a:t>
            </a:r>
            <a:r>
              <a:rPr lang="en-US" sz="3600" baseline="30000" dirty="0">
                <a:solidFill>
                  <a:srgbClr val="0000CC"/>
                </a:solidFill>
              </a:rPr>
              <a:t>2-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4600" y="1295400"/>
            <a:ext cx="6553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Magnesium chloride:</a:t>
            </a:r>
            <a:r>
              <a:rPr lang="en-US" sz="2800" dirty="0" smtClean="0">
                <a:solidFill>
                  <a:schemeClr val="tx1"/>
                </a:solidFill>
              </a:rPr>
              <a:t> Magnesium loses two electrons and each chlorine gains one electron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4600" y="2895600"/>
            <a:ext cx="6553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Sodium oxide: </a:t>
            </a:r>
            <a:r>
              <a:rPr lang="en-US" sz="2800" dirty="0" smtClean="0">
                <a:solidFill>
                  <a:schemeClr val="tx1"/>
                </a:solidFill>
              </a:rPr>
              <a:t>Each sodium loses one electron and the oxygen gains two electrons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81000" y="4648200"/>
            <a:ext cx="209544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00CC"/>
                </a:solidFill>
              </a:rPr>
              <a:t>Al</a:t>
            </a:r>
            <a:r>
              <a:rPr lang="en-US" sz="3600" baseline="30000" dirty="0" smtClean="0">
                <a:solidFill>
                  <a:srgbClr val="0000CC"/>
                </a:solidFill>
              </a:rPr>
              <a:t>3+</a:t>
            </a:r>
            <a:r>
              <a:rPr lang="en-US" sz="3600" baseline="-25000" dirty="0" smtClean="0">
                <a:solidFill>
                  <a:srgbClr val="0000CC"/>
                </a:solidFill>
              </a:rPr>
              <a:t>2</a:t>
            </a:r>
            <a:r>
              <a:rPr lang="en-US" sz="3600" dirty="0" smtClean="0">
                <a:solidFill>
                  <a:srgbClr val="0000CC"/>
                </a:solidFill>
              </a:rPr>
              <a:t>S</a:t>
            </a:r>
            <a:r>
              <a:rPr lang="en-US" sz="3600" baseline="30000" dirty="0" smtClean="0">
                <a:solidFill>
                  <a:srgbClr val="0000CC"/>
                </a:solidFill>
              </a:rPr>
              <a:t>2-</a:t>
            </a:r>
            <a:r>
              <a:rPr lang="en-US" sz="3600" baseline="-25000" dirty="0" smtClean="0">
                <a:solidFill>
                  <a:srgbClr val="0000CC"/>
                </a:solidFill>
              </a:rPr>
              <a:t>3</a:t>
            </a:r>
            <a:endParaRPr lang="en-US" sz="3600" baseline="30000" dirty="0">
              <a:solidFill>
                <a:srgbClr val="0000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600" y="4634805"/>
            <a:ext cx="6553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Aluminum sulfide: </a:t>
            </a:r>
            <a:r>
              <a:rPr lang="en-US" sz="2800" dirty="0" smtClean="0">
                <a:solidFill>
                  <a:schemeClr val="tx1"/>
                </a:solidFill>
              </a:rPr>
              <a:t>Each aluminum loses two electrons (six total) and each sulfur gains two electrons (six total)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718" name="Group 190"/>
          <p:cNvGraphicFramePr>
            <a:graphicFrameLocks noGrp="1"/>
          </p:cNvGraphicFramePr>
          <p:nvPr>
            <p:ph/>
          </p:nvPr>
        </p:nvGraphicFramePr>
        <p:xfrm>
          <a:off x="762000" y="762000"/>
          <a:ext cx="7696200" cy="5120640"/>
        </p:xfrm>
        <a:graphic>
          <a:graphicData uri="http://schemas.openxmlformats.org/drawingml/2006/table">
            <a:tbl>
              <a:tblPr>
                <a:effectLst>
                  <a:outerShdw blurRad="50800" dist="1016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667000"/>
                <a:gridCol w="2514600"/>
                <a:gridCol w="2514600"/>
              </a:tblGrid>
              <a:tr h="685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Comic Sans MS" pitchFamily="66" charset="0"/>
                        </a:rPr>
                        <a:t>Metal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Monatomic </a:t>
                      </a: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Cations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Ion name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Lithium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+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Lithium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Sodium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Na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+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Sodium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Potassium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K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+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Potassium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Magnesium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Mg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2+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Magnesium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Calcium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Ca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2+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Calcium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Barium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Ba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2+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Barium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Aluminum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Al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3+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Aluminum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 Format.pot</Template>
  <TotalTime>1514</TotalTime>
  <Pages>25</Pages>
  <Words>642</Words>
  <Application>Microsoft Office PowerPoint</Application>
  <PresentationFormat>Екран (4:3)</PresentationFormat>
  <Paragraphs>153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Chemistry Format</vt:lpstr>
      <vt:lpstr>Ionic Bonding</vt:lpstr>
      <vt:lpstr>CA Standards</vt:lpstr>
      <vt:lpstr>Bonds</vt:lpstr>
      <vt:lpstr>The Octet Rule – Ionic Compounds</vt:lpstr>
      <vt:lpstr>Ionic Bonding: The Formation of Sodium Chloride</vt:lpstr>
      <vt:lpstr>Ionic Bonding: The Formation of Sodium Chloride</vt:lpstr>
      <vt:lpstr>Ionic Bonding: The Formation of Sodium Chloride</vt:lpstr>
      <vt:lpstr>Examples of Ionic compounds</vt:lpstr>
      <vt:lpstr>Презентація PowerPoint</vt:lpstr>
      <vt:lpstr>Презентація PowerPoint</vt:lpstr>
      <vt:lpstr>Sodium Chloride Crystal Lattice</vt:lpstr>
      <vt:lpstr>Properties of Ionic Compounds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Bonds</dc:title>
  <dc:creator>Mad Doc</dc:creator>
  <cp:lastModifiedBy>RomaK</cp:lastModifiedBy>
  <cp:revision>432</cp:revision>
  <cp:lastPrinted>1601-01-01T00:00:00Z</cp:lastPrinted>
  <dcterms:created xsi:type="dcterms:W3CDTF">1997-02-02T21:34:34Z</dcterms:created>
  <dcterms:modified xsi:type="dcterms:W3CDTF">2015-09-02T10:02:14Z</dcterms:modified>
</cp:coreProperties>
</file>