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4"/>
  </p:notesMasterIdLst>
  <p:sldIdLst>
    <p:sldId id="256" r:id="rId2"/>
    <p:sldId id="280" r:id="rId3"/>
    <p:sldId id="274" r:id="rId4"/>
    <p:sldId id="275" r:id="rId5"/>
    <p:sldId id="281" r:id="rId6"/>
    <p:sldId id="282" r:id="rId7"/>
    <p:sldId id="283" r:id="rId8"/>
    <p:sldId id="284" r:id="rId9"/>
    <p:sldId id="285" r:id="rId10"/>
    <p:sldId id="276" r:id="rId11"/>
    <p:sldId id="277" r:id="rId12"/>
    <p:sldId id="286" r:id="rId13"/>
    <p:sldId id="287" r:id="rId14"/>
    <p:sldId id="268" r:id="rId15"/>
    <p:sldId id="258" r:id="rId16"/>
    <p:sldId id="260" r:id="rId17"/>
    <p:sldId id="262" r:id="rId18"/>
    <p:sldId id="288" r:id="rId19"/>
    <p:sldId id="266" r:id="rId20"/>
    <p:sldId id="289" r:id="rId21"/>
    <p:sldId id="257" r:id="rId22"/>
    <p:sldId id="269" r:id="rId2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FFF00"/>
    <a:srgbClr val="FF0000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D512C7-22FD-4242-B4B5-E31DF6FE5A14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41359D-0BBA-4347-B821-5097143B234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91051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Oxidation-Reduction Reactions</a:t>
            </a:r>
          </a:p>
          <a:p>
            <a:r>
              <a:rPr lang="en-US" smtClean="0"/>
              <a:t>LEO SAYS GER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Oxidation-Reduction Reactions</a:t>
            </a:r>
          </a:p>
          <a:p>
            <a:r>
              <a:rPr lang="en-US" smtClean="0"/>
              <a:t>LEO SAYS GER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09070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Reducing Agents and Oxidizing Agents</a:t>
            </a:r>
          </a:p>
          <a:p>
            <a:r>
              <a:rPr lang="en-US" smtClean="0"/>
              <a:t> The substance reduced is the oxidizing agent</a:t>
            </a:r>
          </a:p>
          <a:p>
            <a:r>
              <a:rPr lang="en-US" smtClean="0"/>
              <a:t> The substance oxidized is the reducing agent</a:t>
            </a:r>
          </a:p>
          <a:p>
            <a:r>
              <a:rPr lang="en-US" smtClean="0"/>
              <a:t>Sodium is oxidized – it is the reducing agent</a:t>
            </a:r>
          </a:p>
          <a:p>
            <a:r>
              <a:rPr lang="en-US" smtClean="0"/>
              <a:t>Chlorine is reduced – it is the oxidizing agent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Reducing Agents and Oxidizing Agents</a:t>
            </a:r>
          </a:p>
          <a:p>
            <a:r>
              <a:rPr lang="en-US" smtClean="0"/>
              <a:t> The substance reduced is the oxidizing agent</a:t>
            </a:r>
          </a:p>
          <a:p>
            <a:r>
              <a:rPr lang="en-US" smtClean="0"/>
              <a:t> The substance oxidized is the reducing agent</a:t>
            </a:r>
          </a:p>
          <a:p>
            <a:r>
              <a:rPr lang="en-US" smtClean="0"/>
              <a:t>Sodium is oxidized – it is the reducing agent</a:t>
            </a:r>
          </a:p>
          <a:p>
            <a:r>
              <a:rPr lang="en-US" smtClean="0"/>
              <a:t>Chlorine is reduced – it is the oxidizing agent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20265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Trends in Oxidation and Reduction</a:t>
            </a:r>
          </a:p>
          <a:p>
            <a:r>
              <a:rPr lang="en-US" smtClean="0"/>
              <a:t>Active metals:</a:t>
            </a:r>
          </a:p>
          <a:p>
            <a:r>
              <a:rPr lang="en-US" smtClean="0"/>
              <a:t> Lose electrons easily</a:t>
            </a:r>
          </a:p>
          <a:p>
            <a:r>
              <a:rPr lang="en-US" smtClean="0"/>
              <a:t> Are easily oxidized</a:t>
            </a:r>
          </a:p>
          <a:p>
            <a:r>
              <a:rPr lang="en-US" smtClean="0"/>
              <a:t> Are strong reducing agents</a:t>
            </a:r>
          </a:p>
          <a:p>
            <a:r>
              <a:rPr lang="en-US" smtClean="0"/>
              <a:t>		</a:t>
            </a:r>
          </a:p>
          <a:p>
            <a:r>
              <a:rPr lang="en-US" smtClean="0"/>
              <a:t>Active nonmetals:</a:t>
            </a:r>
          </a:p>
          <a:p>
            <a:r>
              <a:rPr lang="en-US" smtClean="0"/>
              <a:t> Gain electrons easily</a:t>
            </a:r>
          </a:p>
          <a:p>
            <a:r>
              <a:rPr lang="en-US" smtClean="0"/>
              <a:t> Are easily reduced</a:t>
            </a:r>
          </a:p>
          <a:p>
            <a:r>
              <a:rPr lang="en-US" smtClean="0"/>
              <a:t> Are strong oxidizing agents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Trends in Oxidation and Reduction</a:t>
            </a:r>
          </a:p>
          <a:p>
            <a:r>
              <a:rPr lang="en-US" smtClean="0"/>
              <a:t>Active metals:</a:t>
            </a:r>
          </a:p>
          <a:p>
            <a:r>
              <a:rPr lang="en-US" smtClean="0"/>
              <a:t> Lose electrons easily</a:t>
            </a:r>
          </a:p>
          <a:p>
            <a:r>
              <a:rPr lang="en-US" smtClean="0"/>
              <a:t> Are easily oxidized</a:t>
            </a:r>
          </a:p>
          <a:p>
            <a:r>
              <a:rPr lang="en-US" smtClean="0"/>
              <a:t> Are strong reducing agents</a:t>
            </a:r>
          </a:p>
          <a:p>
            <a:r>
              <a:rPr lang="en-US" smtClean="0"/>
              <a:t>		</a:t>
            </a:r>
          </a:p>
          <a:p>
            <a:r>
              <a:rPr lang="en-US" smtClean="0"/>
              <a:t>Active nonmetals:</a:t>
            </a:r>
          </a:p>
          <a:p>
            <a:r>
              <a:rPr lang="en-US" smtClean="0"/>
              <a:t> Gain electrons easily</a:t>
            </a:r>
          </a:p>
          <a:p>
            <a:r>
              <a:rPr lang="en-US" smtClean="0"/>
              <a:t> Are easily reduced</a:t>
            </a:r>
          </a:p>
          <a:p>
            <a:r>
              <a:rPr lang="en-US" smtClean="0"/>
              <a:t> Are strong oxidizing agents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883242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Electrochemical Terminology</a:t>
            </a:r>
          </a:p>
          <a:p>
            <a:r>
              <a:rPr lang="en-US" smtClean="0"/>
              <a:t>Half-cell: a metal electrode in contact with a solution of its own ions</a:t>
            </a:r>
          </a:p>
          <a:p>
            <a:r>
              <a:rPr lang="en-US" smtClean="0"/>
              <a:t>Electrode: A conductor used to establish contact with a nonmetallic part of a circuit, such as an electrolyte</a:t>
            </a:r>
          </a:p>
          <a:p>
            <a:r>
              <a:rPr lang="en-US" smtClean="0"/>
              <a:t>Anode: The electrode where oxidation takes place </a:t>
            </a:r>
          </a:p>
          <a:p>
            <a:r>
              <a:rPr lang="en-US" smtClean="0"/>
              <a:t>Cathode: The electrode where reduction takes place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Electrochemical Terminology</a:t>
            </a:r>
          </a:p>
          <a:p>
            <a:r>
              <a:rPr lang="en-US" smtClean="0"/>
              <a:t>Half-cell: a metal electrode in contact with a solution of its own ions</a:t>
            </a:r>
          </a:p>
          <a:p>
            <a:r>
              <a:rPr lang="en-US" smtClean="0"/>
              <a:t>Electrode: A conductor used to establish contact with a nonmetallic part of a circuit, such as an electrolyte</a:t>
            </a:r>
          </a:p>
          <a:p>
            <a:r>
              <a:rPr lang="en-US" smtClean="0"/>
              <a:t>Anode: The electrode where oxidation takes place </a:t>
            </a:r>
          </a:p>
          <a:p>
            <a:r>
              <a:rPr lang="en-US" smtClean="0"/>
              <a:t>Cathode: The electrode where reduction takes place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18013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Voltaic Cells</a:t>
            </a:r>
          </a:p>
          <a:p>
            <a:r>
              <a:rPr lang="en-US" smtClean="0"/>
              <a:t>Voltaic cells: Electrochemical cells in which a spontaneous redox reaction can be harnessed to produce an electric current.</a:t>
            </a:r>
          </a:p>
          <a:p>
            <a:r>
              <a:rPr lang="en-US" smtClean="0"/>
              <a:t>Anode: </a:t>
            </a:r>
          </a:p>
          <a:p>
            <a:r>
              <a:rPr lang="en-US" smtClean="0"/>
              <a:t>negative</a:t>
            </a:r>
          </a:p>
          <a:p>
            <a:r>
              <a:rPr lang="en-US" smtClean="0"/>
              <a:t>Cathode: </a:t>
            </a:r>
          </a:p>
          <a:p>
            <a:r>
              <a:rPr lang="en-US" smtClean="0"/>
              <a:t>positive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Voltaic Cells</a:t>
            </a:r>
          </a:p>
          <a:p>
            <a:r>
              <a:rPr lang="en-US" smtClean="0"/>
              <a:t>Voltaic cells: Electrochemical cells in which a spontaneous redox reaction can be harnessed to produce an electric current.</a:t>
            </a:r>
          </a:p>
          <a:p>
            <a:r>
              <a:rPr lang="en-US" smtClean="0"/>
              <a:t>Anode: </a:t>
            </a:r>
          </a:p>
          <a:p>
            <a:r>
              <a:rPr lang="en-US" smtClean="0"/>
              <a:t>negative</a:t>
            </a:r>
          </a:p>
          <a:p>
            <a:r>
              <a:rPr lang="en-US" smtClean="0"/>
              <a:t>Cathode: </a:t>
            </a:r>
          </a:p>
          <a:p>
            <a:r>
              <a:rPr lang="en-US" smtClean="0"/>
              <a:t>positive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54737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Zinc – Copper Battery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Zinc – Copper Battery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818747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Zinc-Carbon Dry Cell Battery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Zinc-Carbon Dry Cell Battery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914462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Mercury Dry Cell Battery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Mercury Dry Cell Battery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68761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Lead Storage </a:t>
            </a:r>
            <a:br>
              <a:rPr lang="en-US" smtClean="0"/>
            </a:br>
            <a:r>
              <a:rPr lang="en-US" smtClean="0"/>
              <a:t>Automotive </a:t>
            </a:r>
            <a:br>
              <a:rPr lang="en-US" smtClean="0"/>
            </a:br>
            <a:r>
              <a:rPr lang="en-US" smtClean="0"/>
              <a:t>Battery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Lead Storage </a:t>
            </a:r>
            <a:br>
              <a:rPr lang="en-US" smtClean="0"/>
            </a:br>
            <a:r>
              <a:rPr lang="en-US" smtClean="0"/>
              <a:t>Automotive </a:t>
            </a:r>
            <a:br>
              <a:rPr lang="en-US" smtClean="0"/>
            </a:br>
            <a:r>
              <a:rPr lang="en-US" smtClean="0"/>
              <a:t>Battery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340138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Electrolytic </a:t>
            </a:r>
            <a:br>
              <a:rPr lang="en-US" smtClean="0"/>
            </a:br>
            <a:r>
              <a:rPr lang="en-US" smtClean="0"/>
              <a:t>Cells</a:t>
            </a:r>
          </a:p>
          <a:p>
            <a:r>
              <a:rPr lang="en-US" smtClean="0"/>
              <a:t>Electrolytic cells: Electrochemical cell in which an electric current is used to drive a non-spontaneous process</a:t>
            </a:r>
          </a:p>
          <a:p>
            <a:r>
              <a:rPr lang="en-US" smtClean="0"/>
              <a:t>Cathode: </a:t>
            </a:r>
          </a:p>
          <a:p>
            <a:r>
              <a:rPr lang="en-US" smtClean="0"/>
              <a:t>negative</a:t>
            </a:r>
          </a:p>
          <a:p>
            <a:r>
              <a:rPr lang="en-US" smtClean="0"/>
              <a:t>Anode: </a:t>
            </a:r>
          </a:p>
          <a:p>
            <a:r>
              <a:rPr lang="en-US" smtClean="0"/>
              <a:t>positive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Electrolytic </a:t>
            </a:r>
            <a:br>
              <a:rPr lang="en-US" smtClean="0"/>
            </a:br>
            <a:r>
              <a:rPr lang="en-US" smtClean="0"/>
              <a:t>Cells</a:t>
            </a:r>
          </a:p>
          <a:p>
            <a:r>
              <a:rPr lang="en-US" smtClean="0"/>
              <a:t>Electrolytic cells: Electrochemical cell in which an electric current is used to drive a non-spontaneous process</a:t>
            </a:r>
          </a:p>
          <a:p>
            <a:r>
              <a:rPr lang="en-US" smtClean="0"/>
              <a:t>Cathode: </a:t>
            </a:r>
          </a:p>
          <a:p>
            <a:r>
              <a:rPr lang="en-US" smtClean="0"/>
              <a:t>negative</a:t>
            </a:r>
          </a:p>
          <a:p>
            <a:r>
              <a:rPr lang="en-US" smtClean="0"/>
              <a:t>Anode: </a:t>
            </a:r>
          </a:p>
          <a:p>
            <a:r>
              <a:rPr lang="en-US" smtClean="0"/>
              <a:t>positive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470448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Electrolysis of H2O</a:t>
            </a:r>
          </a:p>
          <a:p>
            <a:r>
              <a:rPr lang="en-US" smtClean="0"/>
              <a:t>2H2O  2H2 + O2</a:t>
            </a:r>
          </a:p>
          <a:p>
            <a:r>
              <a:rPr lang="en-US" smtClean="0"/>
              <a:t>Electrolyte is usually dilute sulfuric acid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Electrolysis of H2O</a:t>
            </a:r>
          </a:p>
          <a:p>
            <a:r>
              <a:rPr lang="en-US" smtClean="0"/>
              <a:t>2H2O  2H2 + O2</a:t>
            </a:r>
          </a:p>
          <a:p>
            <a:r>
              <a:rPr lang="en-US" smtClean="0"/>
              <a:t>Electrolyte is usually dilute sulfuric acid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87324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Oxidation and Reduction (Redox)</a:t>
            </a:r>
          </a:p>
          <a:p>
            <a:r>
              <a:rPr lang="en-US" smtClean="0"/>
              <a:t> Electrons are transferred</a:t>
            </a:r>
          </a:p>
          <a:p>
            <a:r>
              <a:rPr lang="en-US" smtClean="0"/>
              <a:t> Spontaneous redox rxns can transfer energy</a:t>
            </a:r>
          </a:p>
          <a:p>
            <a:r>
              <a:rPr lang="en-US" smtClean="0"/>
              <a:t> Electrons (electricity)</a:t>
            </a:r>
          </a:p>
          <a:p>
            <a:r>
              <a:rPr lang="en-US" smtClean="0"/>
              <a:t> Heat</a:t>
            </a:r>
          </a:p>
          <a:p>
            <a:r>
              <a:rPr lang="en-US" smtClean="0"/>
              <a:t> Non-spontaneous redox rxns can be made to happen with electricity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Oxidation and Reduction (Redox)</a:t>
            </a:r>
          </a:p>
          <a:p>
            <a:r>
              <a:rPr lang="en-US" smtClean="0"/>
              <a:t> Electrons are transferred</a:t>
            </a:r>
          </a:p>
          <a:p>
            <a:r>
              <a:rPr lang="en-US" smtClean="0"/>
              <a:t> Spontaneous redox rxns can transfer energy</a:t>
            </a:r>
          </a:p>
          <a:p>
            <a:r>
              <a:rPr lang="en-US" smtClean="0"/>
              <a:t> Electrons (electricity)</a:t>
            </a:r>
          </a:p>
          <a:p>
            <a:r>
              <a:rPr lang="en-US" smtClean="0"/>
              <a:t> Heat</a:t>
            </a:r>
          </a:p>
          <a:p>
            <a:r>
              <a:rPr lang="en-US" smtClean="0"/>
              <a:t> Non-spontaneous redox rxns can be made to happen with electricity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2622147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Electroplating </a:t>
            </a:r>
            <a:br>
              <a:rPr lang="en-US" smtClean="0"/>
            </a:br>
            <a:r>
              <a:rPr lang="en-US" smtClean="0"/>
              <a:t>of Silver</a:t>
            </a:r>
          </a:p>
          <a:p>
            <a:r>
              <a:rPr lang="en-US" smtClean="0"/>
              <a:t>Cathode is the object to be plated</a:t>
            </a:r>
          </a:p>
          <a:p>
            <a:r>
              <a:rPr lang="en-US" smtClean="0"/>
              <a:t>Anode is a piece of the plating metal</a:t>
            </a:r>
          </a:p>
          <a:p>
            <a:r>
              <a:rPr lang="en-US" smtClean="0"/>
              <a:t>Solution contains ions of the plating metal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Electroplating </a:t>
            </a:r>
            <a:br>
              <a:rPr lang="en-US" smtClean="0"/>
            </a:br>
            <a:r>
              <a:rPr lang="en-US" smtClean="0"/>
              <a:t>of Silver</a:t>
            </a:r>
          </a:p>
          <a:p>
            <a:r>
              <a:rPr lang="en-US" smtClean="0"/>
              <a:t>Cathode is the object to be plated</a:t>
            </a:r>
          </a:p>
          <a:p>
            <a:r>
              <a:rPr lang="en-US" smtClean="0"/>
              <a:t>Anode is a piece of the plating metal</a:t>
            </a:r>
          </a:p>
          <a:p>
            <a:r>
              <a:rPr lang="en-US" smtClean="0"/>
              <a:t>Solution contains ions of the plating metal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90969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Standard Reduction Potentials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Standard Reduction Potentials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323963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Measuring Electrode Potential</a:t>
            </a:r>
          </a:p>
          <a:p>
            <a:r>
              <a:rPr lang="en-US" smtClean="0"/>
              <a:t>1. H2 Electrode is assigned a potential of zero volts</a:t>
            </a:r>
          </a:p>
          <a:p>
            <a:r>
              <a:rPr lang="en-US" smtClean="0"/>
              <a:t>2. Second electrode is placed in a solution of its own ions</a:t>
            </a:r>
          </a:p>
          <a:p>
            <a:r>
              <a:rPr lang="en-US" smtClean="0"/>
              <a:t>3. Reduction potential of second electrode is measured.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Measuring Electrode Potential</a:t>
            </a:r>
          </a:p>
          <a:p>
            <a:r>
              <a:rPr lang="en-US" smtClean="0"/>
              <a:t>1. H2 Electrode is assigned a potential of zero volts</a:t>
            </a:r>
          </a:p>
          <a:p>
            <a:r>
              <a:rPr lang="en-US" smtClean="0"/>
              <a:t>2. Second electrode is placed in a solution of its own ions</a:t>
            </a:r>
          </a:p>
          <a:p>
            <a:r>
              <a:rPr lang="en-US" smtClean="0"/>
              <a:t>3. Reduction potential of second electrode is measured.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12634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Oxidation Reduction Reactions</a:t>
            </a:r>
            <a:br>
              <a:rPr lang="en-US" smtClean="0"/>
            </a:br>
            <a:r>
              <a:rPr lang="en-US" smtClean="0"/>
              <a:t>(Redox)</a:t>
            </a:r>
          </a:p>
          <a:p>
            <a:r>
              <a:rPr lang="en-US" smtClean="0"/>
              <a:t>Each sodium atom loses one electron:</a:t>
            </a:r>
          </a:p>
          <a:p>
            <a:r>
              <a:rPr lang="en-US" smtClean="0"/>
              <a:t>Each chlorine atom gains one electron: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Oxidation Reduction Reactions</a:t>
            </a:r>
            <a:br>
              <a:rPr lang="en-US" smtClean="0"/>
            </a:br>
            <a:r>
              <a:rPr lang="en-US" smtClean="0"/>
              <a:t>(Redox)</a:t>
            </a:r>
          </a:p>
          <a:p>
            <a:r>
              <a:rPr lang="en-US" smtClean="0"/>
              <a:t>Each sodium atom loses one electron:</a:t>
            </a:r>
          </a:p>
          <a:p>
            <a:r>
              <a:rPr lang="en-US" smtClean="0"/>
              <a:t>Each chlorine atom gains one electron: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15899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LEO says GER :</a:t>
            </a:r>
          </a:p>
          <a:p>
            <a:r>
              <a:rPr lang="en-US" smtClean="0"/>
              <a:t>Lose Electrons = Oxidation</a:t>
            </a:r>
          </a:p>
          <a:p>
            <a:r>
              <a:rPr lang="en-US" smtClean="0"/>
              <a:t>Sodium is oxidized</a:t>
            </a:r>
          </a:p>
          <a:p>
            <a:r>
              <a:rPr lang="en-US" smtClean="0"/>
              <a:t>Gain Electrons = Reduction</a:t>
            </a:r>
          </a:p>
          <a:p>
            <a:r>
              <a:rPr lang="en-US" smtClean="0"/>
              <a:t>Chlorine is reduced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LEO says GER :</a:t>
            </a:r>
          </a:p>
          <a:p>
            <a:r>
              <a:rPr lang="en-US" smtClean="0"/>
              <a:t>Lose Electrons = Oxidation</a:t>
            </a:r>
          </a:p>
          <a:p>
            <a:r>
              <a:rPr lang="en-US" smtClean="0"/>
              <a:t>Sodium is oxidized</a:t>
            </a:r>
          </a:p>
          <a:p>
            <a:r>
              <a:rPr lang="en-US" smtClean="0"/>
              <a:t>Gain Electrons = Reduction</a:t>
            </a:r>
          </a:p>
          <a:p>
            <a:r>
              <a:rPr lang="en-US" smtClean="0"/>
              <a:t>Chlorine is reduced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65027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Not All Reactions are Redox Reactions</a:t>
            </a:r>
          </a:p>
          <a:p>
            <a:r>
              <a:rPr lang="en-US" smtClean="0"/>
              <a:t>Reactions in which there has been no change in oxidation number are not redox rxns.</a:t>
            </a:r>
          </a:p>
          <a:p>
            <a:r>
              <a:rPr lang="en-US" smtClean="0"/>
              <a:t>Examples: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Not All Reactions are Redox Reactions</a:t>
            </a:r>
          </a:p>
          <a:p>
            <a:r>
              <a:rPr lang="en-US" smtClean="0"/>
              <a:t>Reactions in which there has been no change in oxidation number are not redox rxns.</a:t>
            </a:r>
          </a:p>
          <a:p>
            <a:r>
              <a:rPr lang="en-US" smtClean="0"/>
              <a:t>Examples: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17544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Rules for Assigning Oxidation Numbers</a:t>
            </a:r>
            <a:br>
              <a:rPr lang="en-US" smtClean="0"/>
            </a:br>
            <a:r>
              <a:rPr lang="en-US" smtClean="0"/>
              <a:t>Rules 1 &amp; 2</a:t>
            </a:r>
          </a:p>
          <a:p>
            <a:r>
              <a:rPr lang="en-US" smtClean="0"/>
              <a:t>The oxidation number of any uncombined element is zero</a:t>
            </a:r>
          </a:p>
          <a:p>
            <a:r>
              <a:rPr lang="en-US" smtClean="0"/>
              <a:t>2. The oxidation number of a monatomic ion      </a:t>
            </a:r>
          </a:p>
          <a:p>
            <a:r>
              <a:rPr lang="en-US" smtClean="0"/>
              <a:t>    equals its charge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Rules for Assigning Oxidation Numbers</a:t>
            </a:r>
            <a:br>
              <a:rPr lang="en-US" smtClean="0"/>
            </a:br>
            <a:r>
              <a:rPr lang="en-US" smtClean="0"/>
              <a:t>Rules 1 &amp; 2</a:t>
            </a:r>
          </a:p>
          <a:p>
            <a:r>
              <a:rPr lang="en-US" smtClean="0"/>
              <a:t>The oxidation number of any uncombined element is zero</a:t>
            </a:r>
          </a:p>
          <a:p>
            <a:r>
              <a:rPr lang="en-US" smtClean="0"/>
              <a:t>2. The oxidation number of a monatomic ion      </a:t>
            </a:r>
          </a:p>
          <a:p>
            <a:r>
              <a:rPr lang="en-US" smtClean="0"/>
              <a:t>    equals its charge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709671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Rules for Assigning Oxidation Numbers</a:t>
            </a:r>
            <a:br>
              <a:rPr lang="en-US" smtClean="0"/>
            </a:br>
            <a:r>
              <a:rPr lang="en-US" smtClean="0"/>
              <a:t>Rules 3 &amp; 4</a:t>
            </a:r>
          </a:p>
          <a:p>
            <a:r>
              <a:rPr lang="en-US" smtClean="0"/>
              <a:t>3. The oxidation number of oxygen in    </a:t>
            </a:r>
          </a:p>
          <a:p>
            <a:r>
              <a:rPr lang="en-US" smtClean="0"/>
              <a:t>compounds is -2</a:t>
            </a:r>
          </a:p>
          <a:p>
            <a:r>
              <a:rPr lang="en-US" smtClean="0"/>
              <a:t>4. The oxidation number of hydrogen in compounds is +1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Rules for Assigning Oxidation Numbers</a:t>
            </a:r>
            <a:br>
              <a:rPr lang="en-US" smtClean="0"/>
            </a:br>
            <a:r>
              <a:rPr lang="en-US" smtClean="0"/>
              <a:t>Rules 3 &amp; 4</a:t>
            </a:r>
          </a:p>
          <a:p>
            <a:r>
              <a:rPr lang="en-US" smtClean="0"/>
              <a:t>3. The oxidation number of oxygen in    </a:t>
            </a:r>
          </a:p>
          <a:p>
            <a:r>
              <a:rPr lang="en-US" smtClean="0"/>
              <a:t>compounds is -2</a:t>
            </a:r>
          </a:p>
          <a:p>
            <a:r>
              <a:rPr lang="en-US" smtClean="0"/>
              <a:t>4. The oxidation number of hydrogen in compounds is +1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0894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Rules for Assigning Oxidation Number Rule 5</a:t>
            </a:r>
          </a:p>
          <a:p>
            <a:r>
              <a:rPr lang="en-US" smtClean="0"/>
              <a:t>5. The sum of the oxidation numbers in the formula of a compound is 0</a:t>
            </a:r>
          </a:p>
          <a:p>
            <a:r>
              <a:rPr lang="en-US" smtClean="0"/>
              <a:t>2(+1) + (-2) = 0</a:t>
            </a:r>
          </a:p>
          <a:p>
            <a:r>
              <a:rPr lang="en-US" smtClean="0"/>
              <a:t>   H      O  </a:t>
            </a:r>
          </a:p>
          <a:p>
            <a:r>
              <a:rPr lang="en-US" smtClean="0"/>
              <a:t>(+2) + 2(-2) + 2(+1) = 0</a:t>
            </a:r>
          </a:p>
          <a:p>
            <a:r>
              <a:rPr lang="en-US" smtClean="0"/>
              <a:t> Ca       O       H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Rules for Assigning Oxidation Number Rule 5</a:t>
            </a:r>
          </a:p>
          <a:p>
            <a:r>
              <a:rPr lang="en-US" smtClean="0"/>
              <a:t>5. The sum of the oxidation numbers in the formula of a compound is 0</a:t>
            </a:r>
          </a:p>
          <a:p>
            <a:r>
              <a:rPr lang="en-US" smtClean="0"/>
              <a:t>2(+1) + (-2) = 0</a:t>
            </a:r>
          </a:p>
          <a:p>
            <a:r>
              <a:rPr lang="en-US" smtClean="0"/>
              <a:t>   H      O  </a:t>
            </a:r>
          </a:p>
          <a:p>
            <a:r>
              <a:rPr lang="en-US" smtClean="0"/>
              <a:t>(+2) + 2(-2) + 2(+1) = 0</a:t>
            </a:r>
          </a:p>
          <a:p>
            <a:r>
              <a:rPr lang="en-US" smtClean="0"/>
              <a:t> Ca       O       H 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71292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Rules for Assigning Oxidation Numbers</a:t>
            </a:r>
            <a:br>
              <a:rPr lang="en-US" smtClean="0"/>
            </a:br>
            <a:r>
              <a:rPr lang="en-US" smtClean="0"/>
              <a:t>Rule 6</a:t>
            </a:r>
          </a:p>
          <a:p>
            <a:r>
              <a:rPr lang="en-US" smtClean="0"/>
              <a:t>6. The sum of the oxidation numbers in the   </a:t>
            </a:r>
          </a:p>
          <a:p>
            <a:r>
              <a:rPr lang="en-US" smtClean="0"/>
              <a:t>    formula of a polyatomic ion is equal to   </a:t>
            </a:r>
          </a:p>
          <a:p>
            <a:r>
              <a:rPr lang="en-US" smtClean="0"/>
              <a:t>    its charge</a:t>
            </a:r>
          </a:p>
          <a:p>
            <a:r>
              <a:rPr lang="en-US" smtClean="0"/>
              <a:t>X + 3(-2) = -1</a:t>
            </a:r>
          </a:p>
          <a:p>
            <a:r>
              <a:rPr lang="en-US" smtClean="0"/>
              <a:t>N      O    </a:t>
            </a:r>
          </a:p>
          <a:p>
            <a:r>
              <a:rPr lang="en-US" smtClean="0"/>
              <a:t> X = +5</a:t>
            </a:r>
          </a:p>
          <a:p>
            <a:r>
              <a:rPr lang="en-US" smtClean="0"/>
              <a:t> X = +6</a:t>
            </a:r>
          </a:p>
          <a:p>
            <a:r>
              <a:rPr lang="en-US" smtClean="0"/>
              <a:t>X + 4(-2) = -2</a:t>
            </a:r>
          </a:p>
          <a:p>
            <a:r>
              <a:rPr lang="en-US" smtClean="0"/>
              <a:t>S      O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Rules for Assigning Oxidation Numbers</a:t>
            </a:r>
            <a:br>
              <a:rPr lang="en-US" smtClean="0"/>
            </a:br>
            <a:r>
              <a:rPr lang="en-US" smtClean="0"/>
              <a:t>Rule 6</a:t>
            </a:r>
          </a:p>
          <a:p>
            <a:r>
              <a:rPr lang="en-US" smtClean="0"/>
              <a:t>6. The sum of the oxidation numbers in the   </a:t>
            </a:r>
          </a:p>
          <a:p>
            <a:r>
              <a:rPr lang="en-US" smtClean="0"/>
              <a:t>    formula of a polyatomic ion is equal to   </a:t>
            </a:r>
          </a:p>
          <a:p>
            <a:r>
              <a:rPr lang="en-US" smtClean="0"/>
              <a:t>    its charge</a:t>
            </a:r>
          </a:p>
          <a:p>
            <a:r>
              <a:rPr lang="en-US" smtClean="0"/>
              <a:t>X + 3(-2) = -1</a:t>
            </a:r>
          </a:p>
          <a:p>
            <a:r>
              <a:rPr lang="en-US" smtClean="0"/>
              <a:t>N      O    </a:t>
            </a:r>
          </a:p>
          <a:p>
            <a:r>
              <a:rPr lang="en-US" smtClean="0"/>
              <a:t> X = +5</a:t>
            </a:r>
          </a:p>
          <a:p>
            <a:r>
              <a:rPr lang="en-US" smtClean="0"/>
              <a:t> X = +6</a:t>
            </a:r>
          </a:p>
          <a:p>
            <a:r>
              <a:rPr lang="en-US" smtClean="0"/>
              <a:t>X + 4(-2) = -2</a:t>
            </a:r>
          </a:p>
          <a:p>
            <a:r>
              <a:rPr lang="en-US" smtClean="0"/>
              <a:t>S      O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0014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871F58-D5E7-4670-9F21-1834DD27838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797771-A4C2-44CB-8EA1-3496AC28811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6C25E-2A58-48E0-BD34-F941D66B5B2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00B1B-138E-4675-9849-1E711F7D096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CFFE2B-F8E6-469A-AD5A-5287A8882C5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7FAD8-1144-4988-AFB9-B1F91CCE56C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C68DD-63FD-498E-9890-1E8C7414339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034B69-42E4-4478-A3CF-C850B578672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F6DF01-C260-4024-9EC3-2460BADFCA3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3752E-C416-4452-96F1-03A2C565A72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C2E79-9E74-44C9-BA5F-30A4DB4D8DB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6D854D50-3B0E-4782-83E5-CD42025AA516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wmf"/><Relationship Id="rId5" Type="http://schemas.openxmlformats.org/officeDocument/2006/relationships/image" Target="../media/image2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6.wmf"/><Relationship Id="rId4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2.wmf"/><Relationship Id="rId4" Type="http://schemas.openxmlformats.org/officeDocument/2006/relationships/oleObject" Target="../embeddings/oleObject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8.wmf"/><Relationship Id="rId4" Type="http://schemas.openxmlformats.org/officeDocument/2006/relationships/oleObject" Target="../embeddings/oleObject1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6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7772400" cy="914400"/>
          </a:xfrm>
        </p:spPr>
        <p:txBody>
          <a:bodyPr/>
          <a:lstStyle/>
          <a:p>
            <a:r>
              <a:rPr lang="en-US" sz="4000" dirty="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Oxidation-Reduction Reactions</a:t>
            </a:r>
          </a:p>
        </p:txBody>
      </p:sp>
      <p:pic>
        <p:nvPicPr>
          <p:cNvPr id="2053" name="Picture 5" descr="l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286000"/>
            <a:ext cx="3795527" cy="2895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54" name="AutoShape 6"/>
          <p:cNvSpPr>
            <a:spLocks noChangeArrowheads="1"/>
          </p:cNvSpPr>
          <p:nvPr/>
        </p:nvSpPr>
        <p:spPr bwMode="auto">
          <a:xfrm>
            <a:off x="4038600" y="2590800"/>
            <a:ext cx="4648200" cy="838200"/>
          </a:xfrm>
          <a:prstGeom prst="wedgeRoundRectCallout">
            <a:avLst>
              <a:gd name="adj1" fmla="val -59120"/>
              <a:gd name="adj2" fmla="val 102463"/>
              <a:gd name="adj3" fmla="val 16667"/>
            </a:avLst>
          </a:prstGeom>
          <a:solidFill>
            <a:schemeClr val="bg2">
              <a:lumMod val="20000"/>
              <a:lumOff val="8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ctr"/>
            <a:r>
              <a:rPr lang="en-US" sz="4000" dirty="0">
                <a:solidFill>
                  <a:srgbClr val="C00000"/>
                </a:solidFill>
              </a:rPr>
              <a:t>LEO SAYS 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Reducing Agents and Oxidizing Agents</a:t>
            </a:r>
          </a:p>
        </p:txBody>
      </p:sp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822325" y="1646238"/>
            <a:ext cx="739176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>
                <a:solidFill>
                  <a:schemeClr val="tx1"/>
                </a:solidFill>
              </a:rPr>
              <a:t> The substance </a:t>
            </a:r>
            <a:r>
              <a:rPr lang="en-US" u="sng" dirty="0">
                <a:solidFill>
                  <a:srgbClr val="C00000"/>
                </a:solidFill>
              </a:rPr>
              <a:t>reduced</a:t>
            </a:r>
            <a:r>
              <a:rPr lang="en-US" dirty="0">
                <a:solidFill>
                  <a:schemeClr val="tx1"/>
                </a:solidFill>
              </a:rPr>
              <a:t> is the </a:t>
            </a:r>
            <a:r>
              <a:rPr lang="en-US" u="sng" dirty="0">
                <a:solidFill>
                  <a:srgbClr val="C00000"/>
                </a:solidFill>
              </a:rPr>
              <a:t>oxidizing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u="sng" dirty="0">
                <a:solidFill>
                  <a:srgbClr val="C00000"/>
                </a:solidFill>
              </a:rPr>
              <a:t>agent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>
                <a:solidFill>
                  <a:schemeClr val="tx1"/>
                </a:solidFill>
              </a:rPr>
              <a:t> The substance </a:t>
            </a:r>
            <a:r>
              <a:rPr lang="en-US" u="sng" dirty="0">
                <a:solidFill>
                  <a:srgbClr val="C00000"/>
                </a:solidFill>
              </a:rPr>
              <a:t>oxidize</a:t>
            </a:r>
            <a:r>
              <a:rPr lang="en-US" u="sng" dirty="0">
                <a:solidFill>
                  <a:schemeClr val="tx1"/>
                </a:solidFill>
              </a:rPr>
              <a:t>d</a:t>
            </a:r>
            <a:r>
              <a:rPr lang="en-US" dirty="0">
                <a:solidFill>
                  <a:schemeClr val="tx1"/>
                </a:solidFill>
              </a:rPr>
              <a:t> is the </a:t>
            </a:r>
            <a:r>
              <a:rPr lang="en-US" u="sng" dirty="0">
                <a:solidFill>
                  <a:srgbClr val="C00000"/>
                </a:solidFill>
              </a:rPr>
              <a:t>reducing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u="sng" dirty="0">
                <a:solidFill>
                  <a:srgbClr val="C00000"/>
                </a:solidFill>
              </a:rPr>
              <a:t>agent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1295400" y="3352800"/>
            <a:ext cx="6816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Sodium is </a:t>
            </a:r>
            <a:r>
              <a:rPr lang="en-US" u="sng" dirty="0">
                <a:solidFill>
                  <a:schemeClr val="tx1"/>
                </a:solidFill>
              </a:rPr>
              <a:t>oxidized</a:t>
            </a:r>
            <a:r>
              <a:rPr lang="en-US" dirty="0">
                <a:solidFill>
                  <a:schemeClr val="tx1"/>
                </a:solidFill>
              </a:rPr>
              <a:t> – it is the </a:t>
            </a:r>
            <a:r>
              <a:rPr lang="en-US" u="sng" dirty="0">
                <a:solidFill>
                  <a:schemeClr val="tx1"/>
                </a:solidFill>
              </a:rPr>
              <a:t>reducing agent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1295400" y="4724400"/>
            <a:ext cx="6956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Chlorine is </a:t>
            </a:r>
            <a:r>
              <a:rPr lang="en-US" u="sng" dirty="0">
                <a:solidFill>
                  <a:schemeClr val="tx1"/>
                </a:solidFill>
              </a:rPr>
              <a:t>reduced</a:t>
            </a:r>
            <a:r>
              <a:rPr lang="en-US" dirty="0">
                <a:solidFill>
                  <a:schemeClr val="tx1"/>
                </a:solidFill>
              </a:rPr>
              <a:t> – it is the </a:t>
            </a:r>
            <a:r>
              <a:rPr lang="en-US" u="sng" dirty="0">
                <a:solidFill>
                  <a:schemeClr val="tx1"/>
                </a:solidFill>
              </a:rPr>
              <a:t>oxidizing</a:t>
            </a:r>
            <a:r>
              <a:rPr lang="en-US" dirty="0">
                <a:solidFill>
                  <a:schemeClr val="tx1"/>
                </a:solidFill>
              </a:rPr>
              <a:t> agent</a:t>
            </a:r>
          </a:p>
        </p:txBody>
      </p:sp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2362200" y="2286000"/>
          <a:ext cx="3962400" cy="106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5" name="Equation" r:id="rId4" imgW="1130040" imgH="304560" progId="Equation.3">
                  <p:embed/>
                </p:oleObj>
              </mc:Choice>
              <mc:Fallback>
                <p:oleObj name="Equation" r:id="rId4" imgW="1130040" imgH="304560" progId="Equation.3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2200" y="2286000"/>
                        <a:ext cx="3962400" cy="1068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562" name="Object 10"/>
          <p:cNvGraphicFramePr>
            <a:graphicFrameLocks noChangeAspect="1"/>
          </p:cNvGraphicFramePr>
          <p:nvPr/>
        </p:nvGraphicFramePr>
        <p:xfrm>
          <a:off x="2286000" y="3581400"/>
          <a:ext cx="3657600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6" name="Equation" r:id="rId6" imgW="1041120" imgH="304560" progId="Equation.3">
                  <p:embed/>
                </p:oleObj>
              </mc:Choice>
              <mc:Fallback>
                <p:oleObj name="Equation" r:id="rId6" imgW="1041120" imgH="30456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3581400"/>
                        <a:ext cx="3657600" cy="1069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3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utoUpdateAnimBg="0"/>
      <p:bldP spid="23559" grpId="0" autoUpdateAnimBg="0"/>
      <p:bldP spid="23560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Trends in Oxidation and Reduction</a:t>
            </a: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1219200" y="1447800"/>
            <a:ext cx="7315200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800" u="sng" dirty="0">
                <a:solidFill>
                  <a:schemeClr val="tx1"/>
                </a:solidFill>
              </a:rPr>
              <a:t>Active metals</a:t>
            </a:r>
            <a:r>
              <a:rPr lang="en-US" sz="2800" dirty="0">
                <a:solidFill>
                  <a:schemeClr val="tx1"/>
                </a:solidFill>
              </a:rPr>
              <a:t>: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 Lose electrons easily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 Are easily oxidized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 Are strong reducing agents</a:t>
            </a:r>
          </a:p>
          <a:p>
            <a:r>
              <a:rPr lang="en-US" dirty="0"/>
              <a:t>		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219200" y="3505200"/>
            <a:ext cx="585096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u="sng" dirty="0">
                <a:solidFill>
                  <a:schemeClr val="tx1"/>
                </a:solidFill>
              </a:rPr>
              <a:t>Active nonmetals</a:t>
            </a:r>
            <a:r>
              <a:rPr lang="en-US" sz="2800" dirty="0">
                <a:solidFill>
                  <a:schemeClr val="tx1"/>
                </a:solidFill>
              </a:rPr>
              <a:t>: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 Gain electrons easily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 Are easily reduced</a:t>
            </a:r>
          </a:p>
          <a:p>
            <a:pPr lvl="1">
              <a:buFontTx/>
              <a:buBlip>
                <a:blip r:embed="rId3"/>
              </a:buBlip>
            </a:pPr>
            <a:r>
              <a:rPr lang="en-US" sz="2800" dirty="0">
                <a:solidFill>
                  <a:schemeClr val="tx1"/>
                </a:solidFill>
              </a:rPr>
              <a:t> Are strong oxidizing agents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uiExpand="1" build="p" bldLvl="3" autoUpdateAnimBg="0"/>
      <p:bldP spid="24581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53340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Electrochemical Terminology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685800" y="2520950"/>
            <a:ext cx="7483475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Half-cell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 a metal electrode in contact with a solution of its own ions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685800" y="1066800"/>
            <a:ext cx="7483475" cy="1196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Electrode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 A conductor used to establish contact with a nonmetallic part of a circuit, such as an electrolyte</a:t>
            </a: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685800" y="3587750"/>
            <a:ext cx="7467600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Anode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 The electrode where oxidation takes place </a:t>
            </a: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685800" y="4654550"/>
            <a:ext cx="7467600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u="sng" dirty="0">
                <a:solidFill>
                  <a:schemeClr val="accent1">
                    <a:lumMod val="50000"/>
                  </a:schemeClr>
                </a:solidFill>
              </a:rPr>
              <a:t>Cathode</a:t>
            </a: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: The electrode where reduction takes place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 animBg="1" autoUpdateAnimBg="0"/>
      <p:bldP spid="33799" grpId="0" animBg="1" autoUpdateAnimBg="0"/>
      <p:bldP spid="33800" grpId="0" animBg="1" autoUpdateAnimBg="0"/>
      <p:bldP spid="33801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1905000" cy="16002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Voltaic Cells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1447800" y="4572000"/>
            <a:ext cx="7010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Voltaic cells: Electrochemical cells in which a spontaneous </a:t>
            </a:r>
            <a:r>
              <a:rPr lang="en-US" dirty="0" err="1">
                <a:solidFill>
                  <a:schemeClr val="tx1"/>
                </a:solidFill>
              </a:rPr>
              <a:t>redox</a:t>
            </a:r>
            <a:r>
              <a:rPr lang="en-US" dirty="0">
                <a:solidFill>
                  <a:schemeClr val="tx1"/>
                </a:solidFill>
              </a:rPr>
              <a:t> reaction can be harnessed to produce an electric current.</a:t>
            </a: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838200" y="2438400"/>
            <a:ext cx="14045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Anode: </a:t>
            </a:r>
          </a:p>
          <a:p>
            <a:r>
              <a:rPr lang="en-US" dirty="0">
                <a:solidFill>
                  <a:schemeClr val="tx1"/>
                </a:solidFill>
              </a:rPr>
              <a:t>negative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7508875" y="2590800"/>
            <a:ext cx="16498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Cathode: </a:t>
            </a:r>
          </a:p>
          <a:p>
            <a:r>
              <a:rPr lang="en-US" dirty="0">
                <a:solidFill>
                  <a:srgbClr val="C00000"/>
                </a:solidFill>
              </a:rPr>
              <a:t>positive</a:t>
            </a:r>
          </a:p>
        </p:txBody>
      </p:sp>
      <p:pic>
        <p:nvPicPr>
          <p:cNvPr id="34824" name="Picture 8" descr="elecchem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09800" y="0"/>
            <a:ext cx="5029200" cy="4532313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0" grpId="0" autoUpdateAnimBg="0"/>
      <p:bldP spid="34822" grpId="0" autoUpdateAnimBg="0"/>
      <p:bldP spid="34823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620000" cy="6858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Zinc – Copper Battery</a:t>
            </a:r>
          </a:p>
        </p:txBody>
      </p:sp>
      <p:pic>
        <p:nvPicPr>
          <p:cNvPr id="15366" name="Picture 6" descr="myzncucell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38200" y="981075"/>
            <a:ext cx="7620000" cy="5876925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3000" y="228600"/>
            <a:ext cx="7086600" cy="6277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495800" y="304800"/>
            <a:ext cx="3581400" cy="1219200"/>
          </a:xfrm>
        </p:spPr>
        <p:txBody>
          <a:bodyPr/>
          <a:lstStyle/>
          <a:p>
            <a:r>
              <a:rPr lang="en-US" sz="3200" u="sng" dirty="0">
                <a:solidFill>
                  <a:schemeClr val="tx1"/>
                </a:solidFill>
              </a:rPr>
              <a:t>Zinc-Carbon Dry Cell Battery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85838" y="252413"/>
            <a:ext cx="7172325" cy="6353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17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495800" y="2743200"/>
            <a:ext cx="3810000" cy="762000"/>
          </a:xfrm>
        </p:spPr>
        <p:txBody>
          <a:bodyPr/>
          <a:lstStyle/>
          <a:p>
            <a:r>
              <a:rPr lang="en-US" sz="2800" u="sng" dirty="0">
                <a:solidFill>
                  <a:srgbClr val="000066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Mercury Dry Cell Battery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228600"/>
            <a:ext cx="7172325" cy="6353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21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381000"/>
            <a:ext cx="3048000" cy="1295400"/>
          </a:xfrm>
        </p:spPr>
        <p:txBody>
          <a:bodyPr/>
          <a:lstStyle/>
          <a:p>
            <a:r>
              <a:rPr lang="en-US" sz="2800" dirty="0">
                <a:solidFill>
                  <a:srgbClr val="000066"/>
                </a:solidFill>
              </a:rPr>
              <a:t>Lead Storage </a:t>
            </a:r>
            <a:br>
              <a:rPr lang="en-US" sz="2800" dirty="0">
                <a:solidFill>
                  <a:srgbClr val="000066"/>
                </a:solidFill>
              </a:rPr>
            </a:br>
            <a:r>
              <a:rPr lang="en-US" sz="2800" dirty="0">
                <a:solidFill>
                  <a:srgbClr val="000066"/>
                </a:solidFill>
              </a:rPr>
              <a:t>Automotive </a:t>
            </a:r>
            <a:br>
              <a:rPr lang="en-US" sz="2800" dirty="0">
                <a:solidFill>
                  <a:srgbClr val="000066"/>
                </a:solidFill>
              </a:rPr>
            </a:br>
            <a:r>
              <a:rPr lang="en-US" sz="2800" dirty="0">
                <a:solidFill>
                  <a:srgbClr val="000066"/>
                </a:solidFill>
              </a:rPr>
              <a:t>Battery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2057400" cy="1143000"/>
          </a:xfrm>
        </p:spPr>
        <p:txBody>
          <a:bodyPr/>
          <a:lstStyle/>
          <a:p>
            <a:r>
              <a:rPr lang="en-US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Electrolytic </a:t>
            </a:r>
            <a:br>
              <a:rPr lang="en-US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Cells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685800" y="4876800"/>
            <a:ext cx="7924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Electrolytic cells: Electrochemical cell in which an electric current is used to drive a non-spontaneous process</a:t>
            </a: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304800" y="2971800"/>
            <a:ext cx="16498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Cathode: </a:t>
            </a:r>
          </a:p>
          <a:p>
            <a:r>
              <a:rPr lang="en-US" dirty="0">
                <a:solidFill>
                  <a:schemeClr val="tx1"/>
                </a:solidFill>
              </a:rPr>
              <a:t>negative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7543800" y="2895600"/>
            <a:ext cx="13516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Anode: </a:t>
            </a:r>
          </a:p>
          <a:p>
            <a:r>
              <a:rPr lang="en-US" dirty="0">
                <a:solidFill>
                  <a:srgbClr val="C00000"/>
                </a:solidFill>
              </a:rPr>
              <a:t>positive</a:t>
            </a:r>
          </a:p>
        </p:txBody>
      </p:sp>
      <p:pic>
        <p:nvPicPr>
          <p:cNvPr id="35848" name="Picture 8" descr="eleclytc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57400" y="304800"/>
            <a:ext cx="5105400" cy="4602163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utoUpdateAnimBg="0"/>
      <p:bldP spid="35846" grpId="0" autoUpdateAnimBg="0"/>
      <p:bldP spid="35847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3733800" cy="11430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Electrolysis of H</a:t>
            </a:r>
            <a:r>
              <a:rPr lang="en-US" sz="2800" baseline="-250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2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O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22250" y="1905000"/>
            <a:ext cx="3359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2H</a:t>
            </a:r>
            <a:r>
              <a:rPr lang="en-US" sz="2800" baseline="-25000" dirty="0">
                <a:solidFill>
                  <a:schemeClr val="tx1"/>
                </a:solidFill>
              </a:rPr>
              <a:t>2</a:t>
            </a:r>
            <a:r>
              <a:rPr lang="en-US" sz="2800" dirty="0">
                <a:solidFill>
                  <a:schemeClr val="tx1"/>
                </a:solidFill>
              </a:rPr>
              <a:t>O </a:t>
            </a:r>
            <a:r>
              <a:rPr lang="en-US" sz="2800" dirty="0">
                <a:solidFill>
                  <a:schemeClr val="tx1"/>
                </a:solidFill>
                <a:sym typeface="Wingdings" pitchFamily="2" charset="2"/>
              </a:rPr>
              <a:t> 2H</a:t>
            </a:r>
            <a:r>
              <a:rPr lang="en-US" sz="2800" baseline="-25000" dirty="0">
                <a:solidFill>
                  <a:schemeClr val="tx1"/>
                </a:solidFill>
                <a:sym typeface="Wingdings" pitchFamily="2" charset="2"/>
              </a:rPr>
              <a:t>2</a:t>
            </a:r>
            <a:r>
              <a:rPr lang="en-US" sz="2800" dirty="0">
                <a:solidFill>
                  <a:schemeClr val="tx1"/>
                </a:solidFill>
                <a:sym typeface="Wingdings" pitchFamily="2" charset="2"/>
              </a:rPr>
              <a:t> + O</a:t>
            </a:r>
            <a:r>
              <a:rPr lang="en-US" sz="2800" baseline="-25000" dirty="0">
                <a:solidFill>
                  <a:schemeClr val="tx1"/>
                </a:solidFill>
                <a:sym typeface="Wingdings" pitchFamily="2" charset="2"/>
              </a:rPr>
              <a:t>2</a:t>
            </a:r>
            <a:endParaRPr lang="en-US" sz="2800" baseline="-25000" dirty="0">
              <a:solidFill>
                <a:schemeClr val="tx1"/>
              </a:solidFill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228600" y="2667000"/>
            <a:ext cx="38862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Electrolyte is usually dilute sulfuric acid</a:t>
            </a:r>
          </a:p>
        </p:txBody>
      </p:sp>
      <p:pic>
        <p:nvPicPr>
          <p:cNvPr id="13321" name="Picture 9" descr="h2oelec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733800" y="685800"/>
            <a:ext cx="5410200" cy="5205413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050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0960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Oxidation and Reduction (</a:t>
            </a:r>
            <a:r>
              <a:rPr lang="en-US" sz="36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Redox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</p:txBody>
      </p:sp>
      <p:sp>
        <p:nvSpPr>
          <p:cNvPr id="27652" name="Text Box 2052"/>
          <p:cNvSpPr txBox="1">
            <a:spLocks noChangeArrowheads="1"/>
          </p:cNvSpPr>
          <p:nvPr/>
        </p:nvSpPr>
        <p:spPr bwMode="auto">
          <a:xfrm>
            <a:off x="898525" y="1597025"/>
            <a:ext cx="512191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sz="2800" dirty="0">
                <a:solidFill>
                  <a:schemeClr val="tx1"/>
                </a:solidFill>
              </a:rPr>
              <a:t>Electrons are transferred</a:t>
            </a:r>
          </a:p>
        </p:txBody>
      </p:sp>
      <p:sp>
        <p:nvSpPr>
          <p:cNvPr id="27653" name="Text Box 2053"/>
          <p:cNvSpPr txBox="1">
            <a:spLocks noChangeArrowheads="1"/>
          </p:cNvSpPr>
          <p:nvPr/>
        </p:nvSpPr>
        <p:spPr bwMode="auto">
          <a:xfrm>
            <a:off x="914400" y="2160588"/>
            <a:ext cx="7924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sz="2800" dirty="0">
                <a:solidFill>
                  <a:schemeClr val="tx1"/>
                </a:solidFill>
              </a:rPr>
              <a:t>Spontaneous </a:t>
            </a:r>
            <a:r>
              <a:rPr lang="en-US" sz="2800" dirty="0" err="1">
                <a:solidFill>
                  <a:schemeClr val="tx1"/>
                </a:solidFill>
              </a:rPr>
              <a:t>redox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rxns</a:t>
            </a:r>
            <a:r>
              <a:rPr lang="en-US" sz="2800" dirty="0">
                <a:solidFill>
                  <a:schemeClr val="tx1"/>
                </a:solidFill>
              </a:rPr>
              <a:t> can transfer energy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 Electrons (electricity)</a:t>
            </a:r>
          </a:p>
          <a:p>
            <a:pPr lvl="2"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chemeClr val="tx1"/>
                </a:solidFill>
              </a:rPr>
              <a:t> Heat</a:t>
            </a:r>
          </a:p>
        </p:txBody>
      </p:sp>
      <p:sp>
        <p:nvSpPr>
          <p:cNvPr id="27655" name="Text Box 2055"/>
          <p:cNvSpPr txBox="1">
            <a:spLocks noChangeArrowheads="1"/>
          </p:cNvSpPr>
          <p:nvPr/>
        </p:nvSpPr>
        <p:spPr bwMode="auto">
          <a:xfrm>
            <a:off x="914400" y="4114800"/>
            <a:ext cx="6950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/>
              <a:t> </a:t>
            </a:r>
            <a:r>
              <a:rPr lang="en-US" sz="2800" dirty="0">
                <a:solidFill>
                  <a:schemeClr val="tx1"/>
                </a:solidFill>
              </a:rPr>
              <a:t>Non-spontaneous </a:t>
            </a:r>
            <a:r>
              <a:rPr lang="en-US" sz="2800" dirty="0" err="1">
                <a:solidFill>
                  <a:schemeClr val="tx1"/>
                </a:solidFill>
              </a:rPr>
              <a:t>redox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rxns</a:t>
            </a:r>
            <a:r>
              <a:rPr lang="en-US" sz="2800" dirty="0">
                <a:solidFill>
                  <a:schemeClr val="tx1"/>
                </a:solidFill>
              </a:rPr>
              <a:t> can be made to happen with electricity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utoUpdateAnimBg="0"/>
      <p:bldP spid="27653" grpId="0" build="p" autoUpdateAnimBg="0"/>
      <p:bldP spid="27655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248400" y="381000"/>
            <a:ext cx="2590800" cy="11430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Electroplating </a:t>
            </a:r>
            <a:b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</a:b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of Silver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6096000" y="1600200"/>
            <a:ext cx="3048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Cathode is the object to be plated</a:t>
            </a: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6019800" y="2971800"/>
            <a:ext cx="26828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Anode is a piece of the plating metal</a:t>
            </a:r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6019800" y="4572000"/>
            <a:ext cx="28352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Solution contains ions of the plating metal</a:t>
            </a:r>
          </a:p>
        </p:txBody>
      </p:sp>
      <p:pic>
        <p:nvPicPr>
          <p:cNvPr id="36872" name="Picture 8" descr="agspoon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200" y="533400"/>
            <a:ext cx="5867400" cy="5500688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8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utoUpdateAnimBg="0"/>
      <p:bldP spid="36870" grpId="0" autoUpdateAnimBg="0"/>
      <p:bldP spid="36871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1752600" y="228600"/>
            <a:ext cx="5867400" cy="533400"/>
          </a:xfrm>
        </p:spPr>
        <p:txBody>
          <a:bodyPr/>
          <a:lstStyle/>
          <a:p>
            <a:r>
              <a:rPr lang="en-US"/>
              <a:t>Standard Reduction Potentials</a:t>
            </a:r>
          </a:p>
        </p:txBody>
      </p:sp>
      <p:pic>
        <p:nvPicPr>
          <p:cNvPr id="4102" name="Picture 6" descr="reductionpotentials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467600" cy="7620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Measuring Electrode Potential</a:t>
            </a:r>
          </a:p>
        </p:txBody>
      </p:sp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533400" y="4419600"/>
            <a:ext cx="8045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1. H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r>
              <a:rPr lang="en-US" dirty="0">
                <a:solidFill>
                  <a:schemeClr val="tx1"/>
                </a:solidFill>
              </a:rPr>
              <a:t> Electrode is assigned a potential of zero volts</a:t>
            </a:r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33400" y="4953000"/>
            <a:ext cx="8229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2. Second electrode is placed in a solution of its own ions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533400" y="5791200"/>
            <a:ext cx="7924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3. Reduction potential of second electrode is measured.</a:t>
            </a:r>
          </a:p>
        </p:txBody>
      </p:sp>
      <p:pic>
        <p:nvPicPr>
          <p:cNvPr id="16397" name="Picture 13" descr="h2pot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52600" y="609600"/>
            <a:ext cx="5791200" cy="3760833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utoUpdateAnimBg="0"/>
      <p:bldP spid="16390" grpId="0" autoUpdateAnimBg="0"/>
      <p:bldP spid="1639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Oxidation Reduction Reactions</a:t>
            </a:r>
            <a:b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</a:t>
            </a:r>
            <a:r>
              <a:rPr lang="en-US" sz="36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Redox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)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447800" y="2590800"/>
            <a:ext cx="5737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Each sodium atom loses one electron: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447800" y="4038600"/>
            <a:ext cx="592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Each chlorine atom gains one electron: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2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1447800" y="1447800"/>
          <a:ext cx="5105400" cy="11528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3" name="Equation" r:id="rId6" imgW="1574640" imgH="355320" progId="Equation.3">
                  <p:embed/>
                </p:oleObj>
              </mc:Choice>
              <mc:Fallback>
                <p:oleObj name="Equation" r:id="rId6" imgW="1574640" imgH="35532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1447800"/>
                        <a:ext cx="5105400" cy="11528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3124200" y="2895600"/>
          <a:ext cx="3962400" cy="1068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4" name="Equation" r:id="rId8" imgW="1130040" imgH="304560" progId="Equation.3">
                  <p:embed/>
                </p:oleObj>
              </mc:Choice>
              <mc:Fallback>
                <p:oleObj name="Equation" r:id="rId8" imgW="1130040" imgH="304560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24200" y="2895600"/>
                        <a:ext cx="3962400" cy="1068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2057400" y="4419600"/>
          <a:ext cx="3657600" cy="10705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5" name="Equation" r:id="rId10" imgW="1041120" imgH="304560" progId="Equation.3">
                  <p:embed/>
                </p:oleObj>
              </mc:Choice>
              <mc:Fallback>
                <p:oleObj name="Equation" r:id="rId10" imgW="1041120" imgH="304560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4419600"/>
                        <a:ext cx="3657600" cy="10705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utoUpdateAnimBg="0"/>
      <p:bldP spid="2151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3962400" cy="533400"/>
          </a:xfrm>
        </p:spPr>
        <p:txBody>
          <a:bodyPr/>
          <a:lstStyle/>
          <a:p>
            <a:r>
              <a:rPr lang="en-US" sz="2800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LEO says GER :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1981200" y="1066800"/>
            <a:ext cx="48450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u="sng" dirty="0">
                <a:solidFill>
                  <a:srgbClr val="C00000"/>
                </a:solidFill>
              </a:rPr>
              <a:t>L</a:t>
            </a:r>
            <a:r>
              <a:rPr lang="en-US" sz="2800" dirty="0">
                <a:solidFill>
                  <a:schemeClr val="tx1"/>
                </a:solidFill>
              </a:rPr>
              <a:t>ose </a:t>
            </a:r>
            <a:r>
              <a:rPr lang="en-US" sz="2800" u="sng" dirty="0">
                <a:solidFill>
                  <a:srgbClr val="C00000"/>
                </a:solidFill>
              </a:rPr>
              <a:t>E</a:t>
            </a:r>
            <a:r>
              <a:rPr lang="en-US" sz="2800" dirty="0">
                <a:solidFill>
                  <a:schemeClr val="tx1"/>
                </a:solidFill>
              </a:rPr>
              <a:t>lectrons = </a:t>
            </a:r>
            <a:r>
              <a:rPr lang="en-US" sz="2800" u="sng" dirty="0">
                <a:solidFill>
                  <a:srgbClr val="C00000"/>
                </a:solidFill>
              </a:rPr>
              <a:t>O</a:t>
            </a:r>
            <a:r>
              <a:rPr lang="en-US" sz="2800" dirty="0">
                <a:solidFill>
                  <a:schemeClr val="tx1"/>
                </a:solidFill>
              </a:rPr>
              <a:t>xidation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4854575" y="2160588"/>
            <a:ext cx="33750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Sodium is oxidized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981200" y="3048000"/>
            <a:ext cx="4816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u="sng" dirty="0">
                <a:solidFill>
                  <a:srgbClr val="C00000"/>
                </a:solidFill>
              </a:rPr>
              <a:t>G</a:t>
            </a:r>
            <a:r>
              <a:rPr lang="en-US" sz="2800" dirty="0">
                <a:solidFill>
                  <a:schemeClr val="tx1"/>
                </a:solidFill>
              </a:rPr>
              <a:t>ain </a:t>
            </a:r>
            <a:r>
              <a:rPr lang="en-US" sz="2800" u="sng" dirty="0">
                <a:solidFill>
                  <a:srgbClr val="C00000"/>
                </a:solidFill>
              </a:rPr>
              <a:t>E</a:t>
            </a:r>
            <a:r>
              <a:rPr lang="en-US" sz="2800" dirty="0">
                <a:solidFill>
                  <a:schemeClr val="tx1"/>
                </a:solidFill>
              </a:rPr>
              <a:t>lectrons = </a:t>
            </a:r>
            <a:r>
              <a:rPr lang="en-US" sz="2800" u="sng" dirty="0">
                <a:solidFill>
                  <a:srgbClr val="C00000"/>
                </a:solidFill>
              </a:rPr>
              <a:t>R</a:t>
            </a:r>
            <a:r>
              <a:rPr lang="en-US" sz="2800" dirty="0">
                <a:solidFill>
                  <a:schemeClr val="tx1"/>
                </a:solidFill>
              </a:rPr>
              <a:t>eduction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4897438" y="4065588"/>
            <a:ext cx="34845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Chlorine is reduced</a:t>
            </a:r>
          </a:p>
        </p:txBody>
      </p:sp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609600" y="1600200"/>
          <a:ext cx="3962400" cy="1068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2" name="Equation" r:id="rId4" imgW="1130040" imgH="304560" progId="Equation.3">
                  <p:embed/>
                </p:oleObj>
              </mc:Choice>
              <mc:Fallback>
                <p:oleObj name="Equation" r:id="rId4" imgW="1130040" imgH="304560" progId="Equation.3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600200"/>
                        <a:ext cx="3962400" cy="1068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9" name="Object 11"/>
          <p:cNvGraphicFramePr>
            <a:graphicFrameLocks noChangeAspect="1"/>
          </p:cNvGraphicFramePr>
          <p:nvPr/>
        </p:nvGraphicFramePr>
        <p:xfrm>
          <a:off x="914400" y="3505200"/>
          <a:ext cx="3657600" cy="1069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3" name="Equation" r:id="rId6" imgW="1041120" imgH="304560" progId="Equation.3">
                  <p:embed/>
                </p:oleObj>
              </mc:Choice>
              <mc:Fallback>
                <p:oleObj name="Equation" r:id="rId6" imgW="1041120" imgH="30456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3505200"/>
                        <a:ext cx="3657600" cy="10699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 autoUpdateAnimBg="0"/>
      <p:bldP spid="22537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096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Not All Reactions are </a:t>
            </a:r>
            <a:r>
              <a:rPr lang="en-US" sz="2800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Redox</a:t>
            </a: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Reactions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990600" y="1219200"/>
            <a:ext cx="69500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Reactions in which there has been no change in oxidation number are not </a:t>
            </a:r>
            <a:r>
              <a:rPr lang="en-US" sz="2800" dirty="0" err="1">
                <a:solidFill>
                  <a:schemeClr val="tx1"/>
                </a:solidFill>
              </a:rPr>
              <a:t>redox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err="1">
                <a:solidFill>
                  <a:schemeClr val="tx1"/>
                </a:solidFill>
              </a:rPr>
              <a:t>rxns</a:t>
            </a:r>
            <a:r>
              <a:rPr lang="en-US" sz="28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304800" y="2743200"/>
            <a:ext cx="165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Examples: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/>
        </p:nvGraphicFramePr>
        <p:xfrm>
          <a:off x="133350" y="3276600"/>
          <a:ext cx="8782050" cy="8169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4" name="Equation" r:id="rId4" imgW="3276360" imgH="304560" progId="Equation.DSMT4">
                  <p:embed/>
                </p:oleObj>
              </mc:Choice>
              <mc:Fallback>
                <p:oleObj name="Equation" r:id="rId4" imgW="3276360" imgH="30456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350" y="3276600"/>
                        <a:ext cx="8782050" cy="81693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0" y="4267200"/>
          <a:ext cx="8890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85" name="Equation" r:id="rId6" imgW="3555720" imgH="304560" progId="Equation.DSMT4">
                  <p:embed/>
                </p:oleObj>
              </mc:Choice>
              <mc:Fallback>
                <p:oleObj name="Equation" r:id="rId6" imgW="3555720" imgH="30456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4267200"/>
                        <a:ext cx="88900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utoUpdateAnimBg="0"/>
      <p:bldP spid="28677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7620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Rules for Assigning Oxidation Numbers</a:t>
            </a:r>
            <a:b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Rules 1 &amp; 2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517525" y="1265238"/>
            <a:ext cx="8016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n-US" sz="2800" dirty="0">
                <a:solidFill>
                  <a:schemeClr val="tx1"/>
                </a:solidFill>
              </a:rPr>
              <a:t>The oxidation number of any uncombined element is zero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533400" y="2209800"/>
            <a:ext cx="7924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2. The oxidation number of a monatomic ion </a:t>
            </a:r>
            <a:r>
              <a:rPr lang="en-US" sz="2800" dirty="0" smtClean="0">
                <a:solidFill>
                  <a:schemeClr val="tx1"/>
                </a:solidFill>
              </a:rPr>
              <a:t>     </a:t>
            </a:r>
          </a:p>
          <a:p>
            <a:r>
              <a:rPr lang="en-US" sz="2800" dirty="0">
                <a:solidFill>
                  <a:schemeClr val="tx1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</a:rPr>
              <a:t>   equals </a:t>
            </a:r>
            <a:r>
              <a:rPr lang="en-US" sz="2800" dirty="0">
                <a:solidFill>
                  <a:schemeClr val="tx1"/>
                </a:solidFill>
              </a:rPr>
              <a:t>its charge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3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4" name="Equation" r:id="rId6" imgW="114120" imgH="215640" progId="Equation.3">
                  <p:embed/>
                </p:oleObj>
              </mc:Choice>
              <mc:Fallback>
                <p:oleObj name="Equation" r:id="rId6" imgW="11412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109" name="Object 5"/>
          <p:cNvGraphicFramePr>
            <a:graphicFrameLocks noChangeAspect="1"/>
          </p:cNvGraphicFramePr>
          <p:nvPr/>
        </p:nvGraphicFramePr>
        <p:xfrm>
          <a:off x="1752600" y="3276600"/>
          <a:ext cx="5105400" cy="1152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7115" name="Equation" r:id="rId7" imgW="1574640" imgH="355320" progId="Equation.3">
                  <p:embed/>
                </p:oleObj>
              </mc:Choice>
              <mc:Fallback>
                <p:oleObj name="Equation" r:id="rId7" imgW="1574640" imgH="3553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3276600"/>
                        <a:ext cx="5105400" cy="1152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utoUpdateAnimBg="0"/>
      <p:bldP spid="2970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Rules for Assigning Oxidation Numbers</a:t>
            </a:r>
            <a:b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Rules 3 &amp; 4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762000" y="1905000"/>
            <a:ext cx="7620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3.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The oxidation number of oxygen in    </a:t>
            </a:r>
          </a:p>
          <a:p>
            <a:r>
              <a:rPr lang="en-US" sz="2800" dirty="0">
                <a:solidFill>
                  <a:schemeClr val="tx1"/>
                </a:solidFill>
              </a:rPr>
              <a:t>compounds is -2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762000" y="2895600"/>
            <a:ext cx="7315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4. The oxidation number of hydrogen in compounds is +1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2743200" y="3886200"/>
          <a:ext cx="2493818" cy="182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29" name="Equation" r:id="rId4" imgW="380880" imgH="279360" progId="Equation.3">
                  <p:embed/>
                </p:oleObj>
              </mc:Choice>
              <mc:Fallback>
                <p:oleObj name="Equation" r:id="rId4" imgW="380880" imgH="27936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3200" y="3886200"/>
                        <a:ext cx="2493818" cy="182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utoUpdateAnimBg="0"/>
      <p:bldP spid="30725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Rules for Assigning Oxidation Number Rule 5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838200" y="1905000"/>
            <a:ext cx="68738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5. The sum of the oxidation numbers in the formula of a compound is 0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762000" y="4579203"/>
            <a:ext cx="266611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2(+1) + (-2) = 0</a:t>
            </a:r>
          </a:p>
          <a:p>
            <a:r>
              <a:rPr lang="en-US" dirty="0">
                <a:solidFill>
                  <a:schemeClr val="tx1"/>
                </a:solidFill>
              </a:rPr>
              <a:t>   H      O  </a:t>
            </a: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4343400" y="4579203"/>
            <a:ext cx="39068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(+2) + 2(-2) + 2(+1) = 0</a:t>
            </a:r>
          </a:p>
          <a:p>
            <a:r>
              <a:rPr lang="en-US" dirty="0">
                <a:solidFill>
                  <a:schemeClr val="tx1"/>
                </a:solidFill>
              </a:rPr>
              <a:t> Ca       O       H  </a:t>
            </a:r>
          </a:p>
        </p:txBody>
      </p:sp>
      <p:graphicFrame>
        <p:nvGraphicFramePr>
          <p:cNvPr id="48130" name="Object 1026"/>
          <p:cNvGraphicFramePr>
            <a:graphicFrameLocks noChangeAspect="1"/>
          </p:cNvGraphicFramePr>
          <p:nvPr/>
        </p:nvGraphicFramePr>
        <p:xfrm>
          <a:off x="1066801" y="2743200"/>
          <a:ext cx="2209800" cy="1620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4" name="Equation" r:id="rId4" imgW="380880" imgH="279360" progId="Equation.3">
                  <p:embed/>
                </p:oleObj>
              </mc:Choice>
              <mc:Fallback>
                <p:oleObj name="Equation" r:id="rId4" imgW="380880" imgH="279360" progId="Equation.3">
                  <p:embed/>
                  <p:pic>
                    <p:nvPicPr>
                      <p:cNvPr id="0" name="Picture 10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1" y="2743200"/>
                        <a:ext cx="2209800" cy="16204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4724400" y="2895600"/>
          <a:ext cx="3400424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35" name="Equation" r:id="rId6" imgW="647640" imgH="304560" progId="Equation.3">
                  <p:embed/>
                </p:oleObj>
              </mc:Choice>
              <mc:Fallback>
                <p:oleObj name="Equation" r:id="rId6" imgW="647640" imgH="304560" progId="Equation.3">
                  <p:embed/>
                  <p:pic>
                    <p:nvPicPr>
                      <p:cNvPr id="0" name="Picture 10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2895600"/>
                        <a:ext cx="3400424" cy="160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autoUpdateAnimBg="0"/>
      <p:bldP spid="31751" grpId="0" autoUpdateAnimBg="0"/>
      <p:bldP spid="31753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Rules for Assigning Oxidation Numbers</a:t>
            </a:r>
            <a:b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Rule 6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1066800" y="1752600"/>
            <a:ext cx="69500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6. The sum of the oxidation numbers in the   </a:t>
            </a:r>
          </a:p>
          <a:p>
            <a:r>
              <a:rPr lang="en-US" dirty="0">
                <a:solidFill>
                  <a:schemeClr val="tx1"/>
                </a:solidFill>
              </a:rPr>
              <a:t>    formula of a polyatomic ion is equal to   </a:t>
            </a:r>
          </a:p>
          <a:p>
            <a:r>
              <a:rPr lang="en-US" dirty="0">
                <a:solidFill>
                  <a:schemeClr val="tx1"/>
                </a:solidFill>
              </a:rPr>
              <a:t>    its charge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1219200" y="4419600"/>
            <a:ext cx="24769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X + 3(-2) = -1</a:t>
            </a:r>
          </a:p>
          <a:p>
            <a:r>
              <a:rPr lang="en-US" dirty="0">
                <a:solidFill>
                  <a:schemeClr val="tx1"/>
                </a:solidFill>
              </a:rPr>
              <a:t>N      O    </a:t>
            </a:r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2057400" y="5334000"/>
            <a:ext cx="1620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  <a:sym typeface="Symbol" pitchFamily="18" charset="2"/>
              </a:rPr>
              <a:t> </a:t>
            </a:r>
            <a:r>
              <a:rPr lang="en-US" dirty="0">
                <a:solidFill>
                  <a:schemeClr val="tx1"/>
                </a:solidFill>
              </a:rPr>
              <a:t>X = +5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5943600" y="5334000"/>
            <a:ext cx="1620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  <a:sym typeface="Symbol" pitchFamily="18" charset="2"/>
              </a:rPr>
              <a:t> </a:t>
            </a:r>
            <a:r>
              <a:rPr lang="en-US" dirty="0">
                <a:solidFill>
                  <a:schemeClr val="tx1"/>
                </a:solidFill>
              </a:rPr>
              <a:t>X = +6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5105400" y="4343400"/>
            <a:ext cx="24769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X + 4(-2) = -2</a:t>
            </a:r>
          </a:p>
          <a:p>
            <a:r>
              <a:rPr lang="en-US" dirty="0">
                <a:solidFill>
                  <a:schemeClr val="tx1"/>
                </a:solidFill>
              </a:rPr>
              <a:t>S      O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/>
        </p:nvGraphicFramePr>
        <p:xfrm>
          <a:off x="1447800" y="2895600"/>
          <a:ext cx="1981200" cy="1362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8" name="Equation" r:id="rId4" imgW="406080" imgH="279360" progId="Equation.3">
                  <p:embed/>
                </p:oleObj>
              </mc:Choice>
              <mc:Fallback>
                <p:oleObj name="Equation" r:id="rId4" imgW="406080" imgH="27936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7800" y="2895600"/>
                        <a:ext cx="1981200" cy="13620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/>
        </p:nvGraphicFramePr>
        <p:xfrm>
          <a:off x="5486400" y="2819400"/>
          <a:ext cx="2209800" cy="1429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9" name="Equation" r:id="rId6" imgW="431640" imgH="279360" progId="Equation.3">
                  <p:embed/>
                </p:oleObj>
              </mc:Choice>
              <mc:Fallback>
                <p:oleObj name="Equation" r:id="rId6" imgW="431640" imgH="27936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400" y="2819400"/>
                        <a:ext cx="2209800" cy="14298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utoUpdateAnimBg="0"/>
      <p:bldP spid="32774" grpId="0" autoUpdateAnimBg="0"/>
      <p:bldP spid="32776" grpId="0" autoUpdateAnimBg="0"/>
      <p:bldP spid="32777" grpId="0" autoUpdateAnimBg="0"/>
      <p:bldP spid="32778" grpId="0" autoUpdateAnimBg="0"/>
    </p:bldLst>
  </p:timing>
</p:sld>
</file>

<file path=ppt/theme/theme1.xml><?xml version="1.0" encoding="utf-8"?>
<a:theme xmlns:a="http://schemas.openxmlformats.org/drawingml/2006/main" name="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 Format.pot</Template>
  <TotalTime>638</TotalTime>
  <Words>1273</Words>
  <Application>Microsoft Office PowerPoint</Application>
  <PresentationFormat>Екран (4:3)</PresentationFormat>
  <Paragraphs>273</Paragraphs>
  <Slides>22</Slides>
  <Notes>22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22</vt:i4>
      </vt:variant>
    </vt:vector>
  </HeadingPairs>
  <TitlesOfParts>
    <vt:vector size="24" baseType="lpstr">
      <vt:lpstr>Chemistry Format</vt:lpstr>
      <vt:lpstr>Equation</vt:lpstr>
      <vt:lpstr>Oxidation-Reduction Reactions</vt:lpstr>
      <vt:lpstr>Oxidation and Reduction (Redox)</vt:lpstr>
      <vt:lpstr>Oxidation Reduction Reactions (Redox)</vt:lpstr>
      <vt:lpstr> LEO says GER :</vt:lpstr>
      <vt:lpstr>Not All Reactions are Redox Reactions</vt:lpstr>
      <vt:lpstr>Rules for Assigning Oxidation Numbers Rules 1 &amp; 2</vt:lpstr>
      <vt:lpstr>Rules for Assigning Oxidation Numbers Rules 3 &amp; 4</vt:lpstr>
      <vt:lpstr>Rules for Assigning Oxidation Number Rule 5</vt:lpstr>
      <vt:lpstr>Rules for Assigning Oxidation Numbers Rule 6</vt:lpstr>
      <vt:lpstr>Reducing Agents and Oxidizing Agents</vt:lpstr>
      <vt:lpstr>Trends in Oxidation and Reduction</vt:lpstr>
      <vt:lpstr>Electrochemical Terminology</vt:lpstr>
      <vt:lpstr>Voltaic Cells</vt:lpstr>
      <vt:lpstr>Zinc – Copper Battery</vt:lpstr>
      <vt:lpstr>Zinc-Carbon Dry Cell Battery</vt:lpstr>
      <vt:lpstr>Mercury Dry Cell Battery</vt:lpstr>
      <vt:lpstr>Lead Storage  Automotive  Battery</vt:lpstr>
      <vt:lpstr>Electrolytic  Cells</vt:lpstr>
      <vt:lpstr>Electrolysis of H2O</vt:lpstr>
      <vt:lpstr>Electroplating  of Silver</vt:lpstr>
      <vt:lpstr>Standard Reduction Potentials</vt:lpstr>
      <vt:lpstr>Measuring Electrode Potential</vt:lpstr>
    </vt:vector>
  </TitlesOfParts>
  <Company>Mt. Whitney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 CHAPTER 19</dc:title>
  <dc:creator>Andy Allan</dc:creator>
  <cp:lastModifiedBy>RomaK</cp:lastModifiedBy>
  <cp:revision>107</cp:revision>
  <dcterms:created xsi:type="dcterms:W3CDTF">2000-03-24T15:31:53Z</dcterms:created>
  <dcterms:modified xsi:type="dcterms:W3CDTF">2015-09-02T09:59:19Z</dcterms:modified>
</cp:coreProperties>
</file>